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321" r:id="rId3"/>
    <p:sldId id="258" r:id="rId4"/>
    <p:sldId id="284" r:id="rId5"/>
    <p:sldId id="281" r:id="rId6"/>
    <p:sldId id="285" r:id="rId7"/>
    <p:sldId id="287" r:id="rId8"/>
    <p:sldId id="260" r:id="rId9"/>
    <p:sldId id="292" r:id="rId10"/>
    <p:sldId id="294" r:id="rId11"/>
    <p:sldId id="290" r:id="rId12"/>
    <p:sldId id="297" r:id="rId13"/>
    <p:sldId id="298" r:id="rId14"/>
    <p:sldId id="293" r:id="rId15"/>
    <p:sldId id="296" r:id="rId16"/>
    <p:sldId id="286" r:id="rId17"/>
    <p:sldId id="305" r:id="rId18"/>
    <p:sldId id="306" r:id="rId19"/>
    <p:sldId id="307" r:id="rId20"/>
    <p:sldId id="308" r:id="rId21"/>
    <p:sldId id="311" r:id="rId22"/>
    <p:sldId id="312" r:id="rId23"/>
    <p:sldId id="313" r:id="rId24"/>
    <p:sldId id="300" r:id="rId25"/>
    <p:sldId id="319" r:id="rId26"/>
    <p:sldId id="320" r:id="rId27"/>
    <p:sldId id="316" r:id="rId28"/>
    <p:sldId id="322" r:id="rId29"/>
    <p:sldId id="323" r:id="rId30"/>
    <p:sldId id="31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92" autoAdjust="0"/>
    <p:restoredTop sz="94660"/>
  </p:normalViewPr>
  <p:slideViewPr>
    <p:cSldViewPr snapToGrid="0">
      <p:cViewPr varScale="1">
        <p:scale>
          <a:sx n="156" d="100"/>
          <a:sy n="156" d="100"/>
        </p:scale>
        <p:origin x="84"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4917EA-147C-4B32-BB1F-C31048EDEDB4}" type="datetimeFigureOut">
              <a:rPr lang="en-GB" smtClean="0"/>
              <a:t>20/09/2018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B10D3C-A4BB-4A6F-80C5-F24346389619}" type="slidenum">
              <a:rPr lang="en-GB" smtClean="0"/>
              <a:t>‹#›</a:t>
            </a:fld>
            <a:endParaRPr lang="en-GB"/>
          </a:p>
        </p:txBody>
      </p:sp>
    </p:spTree>
    <p:extLst>
      <p:ext uri="{BB962C8B-B14F-4D97-AF65-F5344CB8AC3E}">
        <p14:creationId xmlns:p14="http://schemas.microsoft.com/office/powerpoint/2010/main" val="4054165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cxnSp>
        <p:nvCxnSpPr>
          <p:cNvPr id="2" name="Straight Connector 1"/>
          <p:cNvCxnSpPr/>
          <p:nvPr userDrawn="1"/>
        </p:nvCxnSpPr>
        <p:spPr>
          <a:xfrm>
            <a:off x="0" y="758242"/>
            <a:ext cx="12192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4556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81964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9066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763617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527D75-D51F-4674-9649-78895D6EFF0F}" type="datetimeFigureOut">
              <a:rPr lang="en-GB" smtClean="0"/>
              <a:t>20/09/2018</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9FA3AE-AC07-4B43-85A3-FCACC980400B}" type="slidenum">
              <a:rPr lang="en-GB" smtClean="0"/>
              <a:t>‹#›</a:t>
            </a:fld>
            <a:endParaRPr lang="en-GB"/>
          </a:p>
        </p:txBody>
      </p:sp>
    </p:spTree>
    <p:extLst>
      <p:ext uri="{BB962C8B-B14F-4D97-AF65-F5344CB8AC3E}">
        <p14:creationId xmlns:p14="http://schemas.microsoft.com/office/powerpoint/2010/main" val="16589691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5.jpeg"/><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9.jpeg"/><Relationship Id="rId7" Type="http://schemas.openxmlformats.org/officeDocument/2006/relationships/image" Target="../media/image31.jpeg"/><Relationship Id="rId2" Type="http://schemas.openxmlformats.org/officeDocument/2006/relationships/image" Target="../media/image28.jpe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jpeg"/><Relationship Id="rId10" Type="http://schemas.openxmlformats.org/officeDocument/2006/relationships/image" Target="../media/image34.jpeg"/><Relationship Id="rId4" Type="http://schemas.openxmlformats.org/officeDocument/2006/relationships/image" Target="../media/image30.jpeg"/><Relationship Id="rId9" Type="http://schemas.openxmlformats.org/officeDocument/2006/relationships/image" Target="../media/image33.jpeg"/></Relationships>
</file>

<file path=ppt/slides/_rels/slide12.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20.png"/><Relationship Id="rId7" Type="http://schemas.openxmlformats.org/officeDocument/2006/relationships/image" Target="../media/image38.jpeg"/><Relationship Id="rId2" Type="http://schemas.openxmlformats.org/officeDocument/2006/relationships/image" Target="../media/image19.jpeg"/><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 Id="rId9" Type="http://schemas.openxmlformats.org/officeDocument/2006/relationships/image" Target="../media/image40.jpeg"/></Relationships>
</file>

<file path=ppt/slides/_rels/slide13.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20.png"/><Relationship Id="rId7" Type="http://schemas.openxmlformats.org/officeDocument/2006/relationships/image" Target="../media/image44.jpeg"/><Relationship Id="rId2" Type="http://schemas.openxmlformats.org/officeDocument/2006/relationships/image" Target="../media/image19.jpeg"/><Relationship Id="rId1" Type="http://schemas.openxmlformats.org/officeDocument/2006/relationships/slideLayout" Target="../slideLayouts/slideLayout1.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 Id="rId9" Type="http://schemas.openxmlformats.org/officeDocument/2006/relationships/image" Target="../media/image46.jpeg"/></Relationships>
</file>

<file path=ppt/slides/_rels/slide1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2.jpeg"/><Relationship Id="rId2" Type="http://schemas.openxmlformats.org/officeDocument/2006/relationships/image" Target="../media/image49.jpeg"/><Relationship Id="rId1" Type="http://schemas.openxmlformats.org/officeDocument/2006/relationships/slideLayout" Target="../slideLayouts/slideLayout1.xml"/><Relationship Id="rId6" Type="http://schemas.openxmlformats.org/officeDocument/2006/relationships/image" Target="../media/image51.jpeg"/><Relationship Id="rId5" Type="http://schemas.openxmlformats.org/officeDocument/2006/relationships/image" Target="../media/image20.pn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image" Target="../media/image7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 Id="rId14" Type="http://schemas.openxmlformats.org/officeDocument/2006/relationships/image" Target="../media/image70.pn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72.jpe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jpe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xml"/><Relationship Id="rId4" Type="http://schemas.openxmlformats.org/officeDocument/2006/relationships/image" Target="../media/image90.jpeg"/></Relationships>
</file>

<file path=ppt/slides/_rels/slide2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0.pn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32338" y="1211181"/>
            <a:ext cx="10385985" cy="584775"/>
          </a:xfrm>
          <a:prstGeom prst="rect">
            <a:avLst/>
          </a:prstGeom>
          <a:noFill/>
        </p:spPr>
        <p:txBody>
          <a:bodyPr wrap="none" rtlCol="0">
            <a:spAutoFit/>
          </a:bodyPr>
          <a:lstStyle/>
          <a:p>
            <a:pPr algn="ctr"/>
            <a:r>
              <a:rPr lang="fr-FR" sz="3200" dirty="0" err="1" smtClean="0"/>
              <a:t>Discovery</a:t>
            </a:r>
            <a:r>
              <a:rPr lang="fr-FR" sz="3200" dirty="0" smtClean="0"/>
              <a:t> of a hydrothermal fissure in the Danakil </a:t>
            </a:r>
            <a:r>
              <a:rPr lang="fr-FR" sz="3200" dirty="0" err="1" smtClean="0"/>
              <a:t>depression</a:t>
            </a:r>
            <a:endParaRPr lang="en-GB" sz="32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1182" y="5598079"/>
            <a:ext cx="2109361" cy="445712"/>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4680" y="5614433"/>
            <a:ext cx="6190501" cy="413005"/>
          </a:xfrm>
          <a:prstGeom prst="rect">
            <a:avLst/>
          </a:prstGeom>
        </p:spPr>
      </p:pic>
      <p:sp>
        <p:nvSpPr>
          <p:cNvPr id="7" name="TextBox 6"/>
          <p:cNvSpPr txBox="1"/>
          <p:nvPr/>
        </p:nvSpPr>
        <p:spPr>
          <a:xfrm>
            <a:off x="2481361" y="2083485"/>
            <a:ext cx="7687938" cy="369332"/>
          </a:xfrm>
          <a:prstGeom prst="rect">
            <a:avLst/>
          </a:prstGeom>
          <a:noFill/>
        </p:spPr>
        <p:txBody>
          <a:bodyPr wrap="none" rtlCol="0">
            <a:spAutoFit/>
          </a:bodyPr>
          <a:lstStyle/>
          <a:p>
            <a:pPr algn="ctr"/>
            <a:r>
              <a:rPr lang="fr-FR" dirty="0" smtClean="0"/>
              <a:t>Daniel Mège</a:t>
            </a:r>
            <a:r>
              <a:rPr lang="fr-FR" baseline="30000" dirty="0" smtClean="0"/>
              <a:t>1</a:t>
            </a:r>
            <a:r>
              <a:rPr lang="fr-FR" dirty="0" smtClean="0"/>
              <a:t>, Ernst Hauber</a:t>
            </a:r>
            <a:r>
              <a:rPr lang="fr-FR" baseline="30000" dirty="0" smtClean="0"/>
              <a:t>2</a:t>
            </a:r>
            <a:r>
              <a:rPr lang="fr-FR" dirty="0" smtClean="0"/>
              <a:t>, Mieke de Craen</a:t>
            </a:r>
            <a:r>
              <a:rPr lang="fr-FR" baseline="30000" dirty="0" smtClean="0"/>
              <a:t>3</a:t>
            </a:r>
            <a:r>
              <a:rPr lang="fr-FR" dirty="0" smtClean="0"/>
              <a:t>, Hugo Moors</a:t>
            </a:r>
            <a:r>
              <a:rPr lang="fr-FR" baseline="30000" dirty="0" smtClean="0"/>
              <a:t>3</a:t>
            </a:r>
            <a:r>
              <a:rPr lang="fr-FR" dirty="0" smtClean="0"/>
              <a:t>, Christian Minet</a:t>
            </a:r>
            <a:r>
              <a:rPr lang="fr-FR" baseline="30000" dirty="0"/>
              <a:t>4</a:t>
            </a:r>
            <a:endParaRPr lang="en-GB" baseline="30000"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21476" y="5565075"/>
            <a:ext cx="611430" cy="51172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9201" y="5492086"/>
            <a:ext cx="870482" cy="657698"/>
          </a:xfrm>
          <a:prstGeom prst="rect">
            <a:avLst/>
          </a:prstGeom>
        </p:spPr>
      </p:pic>
      <p:sp>
        <p:nvSpPr>
          <p:cNvPr id="12" name="TextBox 11"/>
          <p:cNvSpPr txBox="1"/>
          <p:nvPr/>
        </p:nvSpPr>
        <p:spPr>
          <a:xfrm>
            <a:off x="4141468" y="3414690"/>
            <a:ext cx="4367734" cy="954107"/>
          </a:xfrm>
          <a:prstGeom prst="rect">
            <a:avLst/>
          </a:prstGeom>
          <a:noFill/>
        </p:spPr>
        <p:txBody>
          <a:bodyPr wrap="none" rtlCol="0">
            <a:spAutoFit/>
          </a:bodyPr>
          <a:lstStyle/>
          <a:p>
            <a:pPr algn="ctr"/>
            <a:r>
              <a:rPr lang="fr-FR" sz="1400" i="1" baseline="30000" dirty="0" smtClean="0"/>
              <a:t>1</a:t>
            </a:r>
            <a:r>
              <a:rPr lang="fr-FR" sz="1400" i="1" dirty="0" smtClean="0"/>
              <a:t>Space </a:t>
            </a:r>
            <a:r>
              <a:rPr lang="fr-FR" sz="1400" i="1" dirty="0" err="1" smtClean="0"/>
              <a:t>Research</a:t>
            </a:r>
            <a:r>
              <a:rPr lang="fr-FR" sz="1400" i="1" dirty="0" smtClean="0"/>
              <a:t> Centre, </a:t>
            </a:r>
            <a:r>
              <a:rPr lang="fr-FR" sz="1400" i="1" dirty="0" err="1" smtClean="0"/>
              <a:t>Warsaw</a:t>
            </a:r>
            <a:r>
              <a:rPr lang="fr-FR" sz="1400" i="1" dirty="0" smtClean="0"/>
              <a:t>, </a:t>
            </a:r>
            <a:r>
              <a:rPr lang="fr-FR" sz="1400" i="1" dirty="0" err="1" smtClean="0"/>
              <a:t>Poland</a:t>
            </a:r>
            <a:endParaRPr lang="fr-FR" sz="1400" i="1" dirty="0" smtClean="0"/>
          </a:p>
          <a:p>
            <a:pPr algn="ctr"/>
            <a:r>
              <a:rPr lang="fr-FR" sz="1400" i="1" baseline="30000" dirty="0" smtClean="0"/>
              <a:t>2</a:t>
            </a:r>
            <a:r>
              <a:rPr lang="fr-FR" sz="1400" i="1" dirty="0" smtClean="0"/>
              <a:t>German Aerospace Centre, Berlin, Germany</a:t>
            </a:r>
          </a:p>
          <a:p>
            <a:pPr algn="ctr"/>
            <a:r>
              <a:rPr lang="fr-FR" sz="1400" i="1" baseline="30000" dirty="0" smtClean="0"/>
              <a:t>3</a:t>
            </a:r>
            <a:r>
              <a:rPr lang="fr-FR" sz="1400" i="1" dirty="0" smtClean="0"/>
              <a:t>Nuclear </a:t>
            </a:r>
            <a:r>
              <a:rPr lang="fr-FR" sz="1400" i="1" dirty="0" err="1" smtClean="0"/>
              <a:t>Research</a:t>
            </a:r>
            <a:r>
              <a:rPr lang="fr-FR" sz="1400" i="1" dirty="0" smtClean="0"/>
              <a:t> Centre, Mol, </a:t>
            </a:r>
            <a:r>
              <a:rPr lang="fr-FR" sz="1400" i="1" dirty="0" err="1" smtClean="0"/>
              <a:t>Belgium</a:t>
            </a:r>
            <a:endParaRPr lang="fr-FR" sz="1400" i="1" dirty="0" smtClean="0"/>
          </a:p>
          <a:p>
            <a:pPr algn="ctr"/>
            <a:r>
              <a:rPr lang="fr-FR" sz="1400" i="1" baseline="30000" dirty="0" smtClean="0"/>
              <a:t>4</a:t>
            </a:r>
            <a:r>
              <a:rPr lang="fr-FR" sz="1400" i="1" dirty="0" smtClean="0"/>
              <a:t>German </a:t>
            </a:r>
            <a:r>
              <a:rPr lang="fr-FR" sz="1400" i="1" dirty="0"/>
              <a:t>Aerospace Centre, </a:t>
            </a:r>
            <a:r>
              <a:rPr lang="fr-FR" sz="1400" i="1" dirty="0" err="1" smtClean="0"/>
              <a:t>Oberpfaffenhofen</a:t>
            </a:r>
            <a:r>
              <a:rPr lang="fr-FR" sz="1400" i="1" dirty="0" smtClean="0"/>
              <a:t>, Germany</a:t>
            </a:r>
            <a:endParaRPr lang="fr-FR" sz="1400" i="1" dirty="0"/>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83008" y="6166854"/>
            <a:ext cx="735978" cy="691146"/>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7756" y="6340902"/>
            <a:ext cx="1471402" cy="343051"/>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69483" y="6433090"/>
            <a:ext cx="1824754" cy="158674"/>
          </a:xfrm>
          <a:prstGeom prst="rect">
            <a:avLst/>
          </a:prstGeom>
        </p:spPr>
      </p:pic>
    </p:spTree>
    <p:extLst>
      <p:ext uri="{BB962C8B-B14F-4D97-AF65-F5344CB8AC3E}">
        <p14:creationId xmlns:p14="http://schemas.microsoft.com/office/powerpoint/2010/main" val="152995518"/>
      </p:ext>
    </p:extLst>
  </p:cSld>
  <p:clrMapOvr>
    <a:masterClrMapping/>
  </p:clrMapOvr>
  <mc:AlternateContent xmlns:mc="http://schemas.openxmlformats.org/markup-compatibility/2006">
    <mc:Choice xmlns:p14="http://schemas.microsoft.com/office/powerpoint/2010/main" Requires="p14">
      <p:transition spd="slow" p14:dur="2000" advTm="7368"/>
    </mc:Choice>
    <mc:Fallback>
      <p:transition spd="slow" advTm="7368"/>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44740" y="2144296"/>
            <a:ext cx="2704587" cy="3605268"/>
          </a:xfrm>
          <a:prstGeom prst="rect">
            <a:avLst/>
          </a:prstGeom>
          <a:effectLst>
            <a:outerShdw blurRad="50800" dist="38100" dir="2700000" algn="tl" rotWithShape="0">
              <a:prstClr val="black">
                <a:alpha val="40000"/>
              </a:prstClr>
            </a:outerShdw>
          </a:effectLst>
        </p:spPr>
      </p:pic>
      <p:grpSp>
        <p:nvGrpSpPr>
          <p:cNvPr id="4" name="Group 3"/>
          <p:cNvGrpSpPr/>
          <p:nvPr/>
        </p:nvGrpSpPr>
        <p:grpSpPr>
          <a:xfrm>
            <a:off x="96598" y="824635"/>
            <a:ext cx="2848403" cy="5901690"/>
            <a:chOff x="9021185" y="824635"/>
            <a:chExt cx="2848403" cy="590169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21185" y="824635"/>
              <a:ext cx="2848403" cy="5901690"/>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0360" y="1337450"/>
              <a:ext cx="1309828" cy="495760"/>
            </a:xfrm>
            <a:prstGeom prst="rect">
              <a:avLst/>
            </a:prstGeom>
          </p:spPr>
        </p:pic>
      </p:grpSp>
      <p:sp>
        <p:nvSpPr>
          <p:cNvPr id="9" name="TextBox 8"/>
          <p:cNvSpPr txBox="1"/>
          <p:nvPr/>
        </p:nvSpPr>
        <p:spPr>
          <a:xfrm>
            <a:off x="4288027" y="52918"/>
            <a:ext cx="3615990" cy="646331"/>
          </a:xfrm>
          <a:prstGeom prst="rect">
            <a:avLst/>
          </a:prstGeom>
          <a:noFill/>
        </p:spPr>
        <p:txBody>
          <a:bodyPr wrap="none" rtlCol="0">
            <a:spAutoFit/>
          </a:bodyPr>
          <a:lstStyle/>
          <a:p>
            <a:pPr algn="ctr"/>
            <a:r>
              <a:rPr lang="fr-FR" sz="3600" dirty="0" smtClean="0">
                <a:latin typeface="+mj-lt"/>
              </a:rPr>
              <a:t>Yellow Lake fissure</a:t>
            </a:r>
            <a:endParaRPr lang="en-GB" sz="3600" dirty="0">
              <a:latin typeface="+mj-lt"/>
            </a:endParaRPr>
          </a:p>
        </p:txBody>
      </p:sp>
      <p:sp>
        <p:nvSpPr>
          <p:cNvPr id="22" name="TextBox 21"/>
          <p:cNvSpPr txBox="1"/>
          <p:nvPr/>
        </p:nvSpPr>
        <p:spPr>
          <a:xfrm>
            <a:off x="5827785" y="1679321"/>
            <a:ext cx="1479316" cy="307777"/>
          </a:xfrm>
          <a:prstGeom prst="rect">
            <a:avLst/>
          </a:prstGeom>
          <a:noFill/>
        </p:spPr>
        <p:txBody>
          <a:bodyPr wrap="none" rtlCol="0">
            <a:spAutoFit/>
          </a:bodyPr>
          <a:lstStyle/>
          <a:p>
            <a:r>
              <a:rPr lang="fr-FR" sz="1400" dirty="0" err="1" smtClean="0">
                <a:latin typeface="+mj-lt"/>
              </a:rPr>
              <a:t>Remote</a:t>
            </a:r>
            <a:r>
              <a:rPr lang="fr-FR" sz="1400" dirty="0" smtClean="0">
                <a:latin typeface="+mj-lt"/>
              </a:rPr>
              <a:t> segments</a:t>
            </a:r>
            <a:endParaRPr lang="en-GB" sz="1400" dirty="0" smtClean="0">
              <a:latin typeface="+mj-lt"/>
            </a:endParaRPr>
          </a:p>
        </p:txBody>
      </p:sp>
      <p:sp>
        <p:nvSpPr>
          <p:cNvPr id="24" name="TextBox 23"/>
          <p:cNvSpPr txBox="1"/>
          <p:nvPr/>
        </p:nvSpPr>
        <p:spPr>
          <a:xfrm>
            <a:off x="4606055" y="891539"/>
            <a:ext cx="2974149" cy="369332"/>
          </a:xfrm>
          <a:prstGeom prst="rect">
            <a:avLst/>
          </a:prstGeom>
          <a:noFill/>
        </p:spPr>
        <p:txBody>
          <a:bodyPr wrap="none" rtlCol="0">
            <a:spAutoFit/>
          </a:bodyPr>
          <a:lstStyle/>
          <a:p>
            <a:pPr algn="ctr"/>
            <a:r>
              <a:rPr lang="fr-FR" dirty="0" err="1" smtClean="0">
                <a:latin typeface="+mj-lt"/>
              </a:rPr>
              <a:t>Northerly</a:t>
            </a:r>
            <a:r>
              <a:rPr lang="fr-FR" dirty="0" smtClean="0">
                <a:latin typeface="+mj-lt"/>
              </a:rPr>
              <a:t> segments: </a:t>
            </a:r>
            <a:r>
              <a:rPr lang="fr-FR" dirty="0" err="1" smtClean="0">
                <a:latin typeface="+mj-lt"/>
              </a:rPr>
              <a:t>overview</a:t>
            </a:r>
            <a:endParaRPr lang="en-GB" dirty="0" smtClean="0">
              <a:latin typeface="+mj-lt"/>
            </a:endParaRPr>
          </a:p>
        </p:txBody>
      </p:sp>
      <p:cxnSp>
        <p:nvCxnSpPr>
          <p:cNvPr id="26" name="Straight Connector 25"/>
          <p:cNvCxnSpPr/>
          <p:nvPr/>
        </p:nvCxnSpPr>
        <p:spPr>
          <a:xfrm flipH="1">
            <a:off x="5560220" y="2003314"/>
            <a:ext cx="660962" cy="3332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ight Bracket 10"/>
          <p:cNvSpPr/>
          <p:nvPr/>
        </p:nvSpPr>
        <p:spPr>
          <a:xfrm flipH="1">
            <a:off x="529590" y="1504109"/>
            <a:ext cx="60960" cy="1063831"/>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 name="TextBox 11"/>
          <p:cNvSpPr txBox="1"/>
          <p:nvPr/>
        </p:nvSpPr>
        <p:spPr>
          <a:xfrm>
            <a:off x="2973120" y="1416824"/>
            <a:ext cx="591829" cy="307777"/>
          </a:xfrm>
          <a:prstGeom prst="rect">
            <a:avLst/>
          </a:prstGeom>
          <a:noFill/>
        </p:spPr>
        <p:txBody>
          <a:bodyPr wrap="none" rtlCol="0">
            <a:spAutoFit/>
          </a:bodyPr>
          <a:lstStyle/>
          <a:p>
            <a:r>
              <a:rPr lang="fr-FR" sz="1400" dirty="0" smtClean="0">
                <a:latin typeface="+mj-lt"/>
              </a:rPr>
              <a:t>Dallol</a:t>
            </a:r>
            <a:endParaRPr lang="en-GB" sz="1400" dirty="0" smtClean="0">
              <a:latin typeface="+mj-lt"/>
            </a:endParaRPr>
          </a:p>
        </p:txBody>
      </p:sp>
      <p:cxnSp>
        <p:nvCxnSpPr>
          <p:cNvPr id="14" name="Straight Connector 13"/>
          <p:cNvCxnSpPr/>
          <p:nvPr/>
        </p:nvCxnSpPr>
        <p:spPr>
          <a:xfrm>
            <a:off x="3402014" y="2144296"/>
            <a:ext cx="283636" cy="1417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16239" y="2144296"/>
            <a:ext cx="2704588" cy="3605268"/>
          </a:xfrm>
          <a:prstGeom prst="rect">
            <a:avLst/>
          </a:prstGeom>
          <a:effectLst>
            <a:outerShdw blurRad="50800" dist="38100" dir="2700000" algn="tl" rotWithShape="0">
              <a:prstClr val="black">
                <a:alpha val="40000"/>
              </a:prstClr>
            </a:outerShdw>
          </a:effectLst>
        </p:spPr>
      </p:pic>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41259" y="2144296"/>
            <a:ext cx="2704588" cy="3605268"/>
          </a:xfrm>
          <a:prstGeom prst="rect">
            <a:avLst/>
          </a:prstGeom>
          <a:effectLst>
            <a:outerShdw blurRad="50800" dist="38100" dir="2700000" algn="tl" rotWithShape="0">
              <a:prstClr val="black">
                <a:alpha val="40000"/>
              </a:prstClr>
            </a:outerShdw>
          </a:effectLst>
        </p:spPr>
      </p:pic>
      <p:cxnSp>
        <p:nvCxnSpPr>
          <p:cNvPr id="30" name="Straight Connector 29"/>
          <p:cNvCxnSpPr/>
          <p:nvPr/>
        </p:nvCxnSpPr>
        <p:spPr>
          <a:xfrm>
            <a:off x="6389661" y="2003314"/>
            <a:ext cx="499256" cy="4236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690796" y="2003314"/>
            <a:ext cx="1408663" cy="4236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130328"/>
      </p:ext>
    </p:extLst>
  </p:cSld>
  <p:clrMapOvr>
    <a:masterClrMapping/>
  </p:clrMapOvr>
  <mc:AlternateContent xmlns:mc="http://schemas.openxmlformats.org/markup-compatibility/2006">
    <mc:Choice xmlns:p14="http://schemas.microsoft.com/office/powerpoint/2010/main" Requires="p14">
      <p:transition spd="slow" p14:dur="2000" advTm="21232"/>
    </mc:Choice>
    <mc:Fallback>
      <p:transition spd="slow" advTm="21232"/>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9871" y="1193968"/>
            <a:ext cx="2182386" cy="2909164"/>
          </a:xfrm>
          <a:prstGeom prst="rect">
            <a:avLst/>
          </a:prstGeom>
          <a:effectLst>
            <a:outerShdw blurRad="50800" dist="38100" dir="2700000" algn="tl" rotWithShape="0">
              <a:prstClr val="black">
                <a:alpha val="40000"/>
              </a:prstClr>
            </a:outerShdw>
          </a:effec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37223" y="1193967"/>
            <a:ext cx="2182387" cy="2909164"/>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15167" y="1193968"/>
            <a:ext cx="2182387" cy="2909164"/>
          </a:xfrm>
          <a:prstGeom prst="rect">
            <a:avLst/>
          </a:prstGeom>
          <a:effectLst>
            <a:outerShdw blurRad="50800" dist="38100" dir="2700000" algn="tl" rotWithShape="0">
              <a:prstClr val="black">
                <a:alpha val="40000"/>
              </a:prstClr>
            </a:outerShdw>
          </a:effectLst>
        </p:spPr>
      </p:pic>
      <p:sp>
        <p:nvSpPr>
          <p:cNvPr id="12" name="TextBox 11"/>
          <p:cNvSpPr txBox="1"/>
          <p:nvPr/>
        </p:nvSpPr>
        <p:spPr>
          <a:xfrm>
            <a:off x="4288027" y="52918"/>
            <a:ext cx="3615990" cy="646331"/>
          </a:xfrm>
          <a:prstGeom prst="rect">
            <a:avLst/>
          </a:prstGeom>
          <a:noFill/>
        </p:spPr>
        <p:txBody>
          <a:bodyPr wrap="none" rtlCol="0">
            <a:spAutoFit/>
          </a:bodyPr>
          <a:lstStyle/>
          <a:p>
            <a:pPr algn="ctr"/>
            <a:r>
              <a:rPr lang="fr-FR" sz="3600" dirty="0" smtClean="0">
                <a:latin typeface="+mj-lt"/>
              </a:rPr>
              <a:t>Yellow Lake fissure</a:t>
            </a:r>
            <a:endParaRPr lang="en-GB" sz="3600" dirty="0">
              <a:latin typeface="+mj-lt"/>
            </a:endParaRPr>
          </a:p>
        </p:txBody>
      </p:sp>
      <p:sp>
        <p:nvSpPr>
          <p:cNvPr id="13" name="TextBox 12"/>
          <p:cNvSpPr txBox="1"/>
          <p:nvPr/>
        </p:nvSpPr>
        <p:spPr>
          <a:xfrm>
            <a:off x="4266194" y="824635"/>
            <a:ext cx="3659656" cy="369332"/>
          </a:xfrm>
          <a:prstGeom prst="rect">
            <a:avLst/>
          </a:prstGeom>
          <a:noFill/>
        </p:spPr>
        <p:txBody>
          <a:bodyPr wrap="none" rtlCol="0">
            <a:spAutoFit/>
          </a:bodyPr>
          <a:lstStyle/>
          <a:p>
            <a:pPr algn="ctr"/>
            <a:r>
              <a:rPr lang="fr-FR" dirty="0" err="1" smtClean="0">
                <a:latin typeface="+mj-lt"/>
              </a:rPr>
              <a:t>Northerly</a:t>
            </a:r>
            <a:r>
              <a:rPr lang="fr-FR" dirty="0" smtClean="0">
                <a:latin typeface="+mj-lt"/>
              </a:rPr>
              <a:t> segments: </a:t>
            </a:r>
            <a:r>
              <a:rPr lang="fr-FR" dirty="0" err="1" smtClean="0">
                <a:latin typeface="+mj-lt"/>
              </a:rPr>
              <a:t>associated</a:t>
            </a:r>
            <a:r>
              <a:rPr lang="fr-FR" dirty="0" smtClean="0">
                <a:latin typeface="+mj-lt"/>
              </a:rPr>
              <a:t> pools</a:t>
            </a:r>
            <a:endParaRPr lang="en-GB" dirty="0" smtClean="0">
              <a:latin typeface="+mj-lt"/>
            </a:endParaRPr>
          </a:p>
        </p:txBody>
      </p:sp>
      <p:grpSp>
        <p:nvGrpSpPr>
          <p:cNvPr id="14" name="Group 13"/>
          <p:cNvGrpSpPr/>
          <p:nvPr/>
        </p:nvGrpSpPr>
        <p:grpSpPr>
          <a:xfrm>
            <a:off x="96598" y="824635"/>
            <a:ext cx="2848403" cy="5901690"/>
            <a:chOff x="9021185" y="824635"/>
            <a:chExt cx="2848403" cy="5901690"/>
          </a:xfrm>
        </p:grpSpPr>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21185" y="824635"/>
              <a:ext cx="2848403" cy="5901690"/>
            </a:xfrm>
            <a:prstGeom prst="rect">
              <a:avLst/>
            </a:prstGeom>
            <a:effectLst>
              <a:outerShdw blurRad="50800" dist="38100" dir="2700000" algn="tl" rotWithShape="0">
                <a:prstClr val="black">
                  <a:alpha val="40000"/>
                </a:prstClr>
              </a:outerShdw>
            </a:effectLst>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00360" y="1337450"/>
              <a:ext cx="1309828" cy="495760"/>
            </a:xfrm>
            <a:prstGeom prst="rect">
              <a:avLst/>
            </a:prstGeom>
          </p:spPr>
        </p:pic>
      </p:grpSp>
      <p:sp>
        <p:nvSpPr>
          <p:cNvPr id="17" name="Right Bracket 16"/>
          <p:cNvSpPr/>
          <p:nvPr/>
        </p:nvSpPr>
        <p:spPr>
          <a:xfrm flipH="1">
            <a:off x="529590" y="1504109"/>
            <a:ext cx="60960" cy="1063831"/>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22519" y="1193967"/>
            <a:ext cx="2182387" cy="2909165"/>
          </a:xfrm>
          <a:prstGeom prst="rect">
            <a:avLst/>
          </a:prstGeom>
          <a:effectLst>
            <a:outerShdw blurRad="50800" dist="38100" dir="2700000" algn="tl" rotWithShape="0">
              <a:prstClr val="black">
                <a:alpha val="40000"/>
              </a:prstClr>
            </a:outerShdw>
          </a:effectLst>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71077" y="4570960"/>
            <a:ext cx="2919833" cy="2190391"/>
          </a:xfrm>
          <a:prstGeom prst="rect">
            <a:avLst/>
          </a:prstGeom>
          <a:effectLst>
            <a:outerShdw blurRad="50800" dist="38100" dir="2700000" algn="tl" rotWithShape="0">
              <a:prstClr val="black">
                <a:alpha val="40000"/>
              </a:prstClr>
            </a:outerShdw>
          </a:effectLst>
        </p:spPr>
      </p:pic>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60681" y="4152342"/>
            <a:ext cx="1956757" cy="2609009"/>
          </a:xfrm>
          <a:prstGeom prst="rect">
            <a:avLst/>
          </a:prstGeom>
          <a:effectLst>
            <a:outerShdw blurRad="50800" dist="38100" dir="2700000" algn="tl" rotWithShape="0">
              <a:prstClr val="black">
                <a:alpha val="40000"/>
              </a:prstClr>
            </a:outerShdw>
          </a:effectLst>
        </p:spPr>
      </p:pic>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6200000">
            <a:off x="3357454" y="4363408"/>
            <a:ext cx="2055656" cy="2740230"/>
          </a:xfrm>
          <a:prstGeom prst="rect">
            <a:avLst/>
          </a:prstGeom>
          <a:effectLst>
            <a:outerShdw blurRad="50800" dist="38100" dir="2700000" algn="tl" rotWithShape="0">
              <a:prstClr val="black">
                <a:alpha val="40000"/>
              </a:prstClr>
            </a:outerShdw>
          </a:effectLst>
        </p:spPr>
      </p:pic>
      <p:sp>
        <p:nvSpPr>
          <p:cNvPr id="21" name="TextBox 20"/>
          <p:cNvSpPr txBox="1"/>
          <p:nvPr/>
        </p:nvSpPr>
        <p:spPr>
          <a:xfrm>
            <a:off x="3118876" y="4250524"/>
            <a:ext cx="905889" cy="307777"/>
          </a:xfrm>
          <a:prstGeom prst="rect">
            <a:avLst/>
          </a:prstGeom>
          <a:noFill/>
          <a:ln>
            <a:noFill/>
          </a:ln>
        </p:spPr>
        <p:txBody>
          <a:bodyPr wrap="none" rtlCol="0">
            <a:spAutoFit/>
          </a:bodyPr>
          <a:lstStyle/>
          <a:p>
            <a:r>
              <a:rPr lang="fr-FR" sz="1400" dirty="0" smtClean="0">
                <a:latin typeface="+mj-lt"/>
              </a:rPr>
              <a:t>CO</a:t>
            </a:r>
            <a:r>
              <a:rPr lang="fr-FR" sz="1400" baseline="-25000" dirty="0" smtClean="0">
                <a:latin typeface="+mj-lt"/>
              </a:rPr>
              <a:t>2</a:t>
            </a:r>
            <a:r>
              <a:rPr lang="fr-FR" sz="1400" dirty="0" smtClean="0">
                <a:latin typeface="+mj-lt"/>
              </a:rPr>
              <a:t> </a:t>
            </a:r>
            <a:r>
              <a:rPr lang="fr-FR" sz="1400" dirty="0" err="1" smtClean="0">
                <a:latin typeface="+mj-lt"/>
              </a:rPr>
              <a:t>effect</a:t>
            </a:r>
            <a:endParaRPr lang="en-GB" sz="1400" dirty="0" smtClean="0">
              <a:latin typeface="+mj-lt"/>
            </a:endParaRPr>
          </a:p>
        </p:txBody>
      </p:sp>
      <p:cxnSp>
        <p:nvCxnSpPr>
          <p:cNvPr id="23" name="Straight Connector 22"/>
          <p:cNvCxnSpPr/>
          <p:nvPr/>
        </p:nvCxnSpPr>
        <p:spPr>
          <a:xfrm>
            <a:off x="3281250" y="4570960"/>
            <a:ext cx="0" cy="15349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7979188" y="5582711"/>
            <a:ext cx="955262" cy="523220"/>
          </a:xfrm>
          <a:prstGeom prst="rect">
            <a:avLst/>
          </a:prstGeom>
          <a:noFill/>
          <a:ln>
            <a:noFill/>
          </a:ln>
        </p:spPr>
        <p:txBody>
          <a:bodyPr wrap="none" rtlCol="0">
            <a:spAutoFit/>
          </a:bodyPr>
          <a:lstStyle/>
          <a:p>
            <a:r>
              <a:rPr lang="fr-FR" sz="1400" dirty="0" err="1" smtClean="0">
                <a:latin typeface="+mj-lt"/>
              </a:rPr>
              <a:t>Late</a:t>
            </a:r>
            <a:r>
              <a:rPr lang="fr-FR" sz="1400" dirty="0" smtClean="0">
                <a:latin typeface="+mj-lt"/>
              </a:rPr>
              <a:t>-stage</a:t>
            </a:r>
          </a:p>
          <a:p>
            <a:r>
              <a:rPr lang="fr-FR" sz="1400" dirty="0" err="1" smtClean="0">
                <a:latin typeface="+mj-lt"/>
              </a:rPr>
              <a:t>concretion</a:t>
            </a:r>
            <a:endParaRPr lang="en-GB" sz="1400" dirty="0" smtClean="0">
              <a:latin typeface="+mj-lt"/>
            </a:endParaRPr>
          </a:p>
        </p:txBody>
      </p:sp>
      <p:sp>
        <p:nvSpPr>
          <p:cNvPr id="31" name="TextBox 30"/>
          <p:cNvSpPr txBox="1"/>
          <p:nvPr/>
        </p:nvSpPr>
        <p:spPr>
          <a:xfrm>
            <a:off x="8122722" y="6317802"/>
            <a:ext cx="900183" cy="307777"/>
          </a:xfrm>
          <a:prstGeom prst="rect">
            <a:avLst/>
          </a:prstGeom>
          <a:noFill/>
        </p:spPr>
        <p:txBody>
          <a:bodyPr wrap="none" rtlCol="0">
            <a:spAutoFit/>
          </a:bodyPr>
          <a:lstStyle/>
          <a:p>
            <a:r>
              <a:rPr lang="fr-FR" sz="1400" dirty="0">
                <a:latin typeface="+mj-lt"/>
              </a:rPr>
              <a:t>U</a:t>
            </a:r>
            <a:r>
              <a:rPr lang="fr-FR" sz="1400" dirty="0" smtClean="0">
                <a:latin typeface="+mj-lt"/>
              </a:rPr>
              <a:t>pwelling</a:t>
            </a:r>
            <a:endParaRPr lang="en-GB" sz="1400" dirty="0" smtClean="0">
              <a:latin typeface="+mj-lt"/>
            </a:endParaRPr>
          </a:p>
        </p:txBody>
      </p:sp>
      <p:cxnSp>
        <p:nvCxnSpPr>
          <p:cNvPr id="32" name="Straight Connector 31"/>
          <p:cNvCxnSpPr/>
          <p:nvPr/>
        </p:nvCxnSpPr>
        <p:spPr>
          <a:xfrm flipH="1" flipV="1">
            <a:off x="7504906" y="6471690"/>
            <a:ext cx="617816" cy="15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8934450" y="5970583"/>
            <a:ext cx="1696543"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0996498"/>
      </p:ext>
    </p:extLst>
  </p:cSld>
  <p:clrMapOvr>
    <a:masterClrMapping/>
  </p:clrMapOvr>
  <mc:AlternateContent xmlns:mc="http://schemas.openxmlformats.org/markup-compatibility/2006">
    <mc:Choice xmlns:p14="http://schemas.microsoft.com/office/powerpoint/2010/main" Requires="p14">
      <p:transition spd="slow" p14:dur="2000" advTm="32185"/>
    </mc:Choice>
    <mc:Fallback>
      <p:transition spd="slow" advTm="32185"/>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p:cNvGrpSpPr/>
          <p:nvPr/>
        </p:nvGrpSpPr>
        <p:grpSpPr>
          <a:xfrm>
            <a:off x="96598" y="824635"/>
            <a:ext cx="2848403" cy="5901690"/>
            <a:chOff x="9021185" y="824635"/>
            <a:chExt cx="2848403" cy="5901690"/>
          </a:xfrm>
        </p:grpSpPr>
        <p:pic>
          <p:nvPicPr>
            <p:cNvPr id="39" name="Picture 3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21185" y="824635"/>
              <a:ext cx="2848403" cy="5901690"/>
            </a:xfrm>
            <a:prstGeom prst="rect">
              <a:avLst/>
            </a:prstGeom>
            <a:effectLst>
              <a:outerShdw blurRad="50800" dist="38100" dir="2700000" algn="tl" rotWithShape="0">
                <a:prstClr val="black">
                  <a:alpha val="40000"/>
                </a:prstClr>
              </a:outerShdw>
            </a:effectLst>
          </p:spPr>
        </p:pic>
        <p:pic>
          <p:nvPicPr>
            <p:cNvPr id="40" name="Picture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00360" y="1337450"/>
              <a:ext cx="1309828" cy="495760"/>
            </a:xfrm>
            <a:prstGeom prst="rect">
              <a:avLst/>
            </a:prstGeom>
          </p:spPr>
        </p:pic>
      </p:grpSp>
      <p:grpSp>
        <p:nvGrpSpPr>
          <p:cNvPr id="5" name="Group 4"/>
          <p:cNvGrpSpPr/>
          <p:nvPr/>
        </p:nvGrpSpPr>
        <p:grpSpPr>
          <a:xfrm>
            <a:off x="3044190" y="1725872"/>
            <a:ext cx="9067485" cy="5006661"/>
            <a:chOff x="2630268" y="1518508"/>
            <a:chExt cx="9481407" cy="5235210"/>
          </a:xfrm>
        </p:grpSpPr>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00774" y="1528512"/>
              <a:ext cx="3110901" cy="2333725"/>
            </a:xfrm>
            <a:prstGeom prst="rect">
              <a:avLst/>
            </a:prstGeom>
            <a:effectLst>
              <a:outerShdw blurRad="50800" dist="38100" dir="2700000" algn="tl" rotWithShape="0">
                <a:prstClr val="black">
                  <a:alpha val="40000"/>
                </a:prstClr>
              </a:outerShdw>
            </a:effectLst>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199728" y="4031356"/>
              <a:ext cx="2329302" cy="3105006"/>
            </a:xfrm>
            <a:prstGeom prst="rect">
              <a:avLst/>
            </a:prstGeom>
            <a:effectLst>
              <a:outerShdw blurRad="50800" dist="38100" dir="2700000" algn="tl" rotWithShape="0">
                <a:prstClr val="black">
                  <a:alpha val="40000"/>
                </a:prstClr>
              </a:outerShdw>
            </a:effectLst>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30268" y="1518508"/>
              <a:ext cx="3118342" cy="2339306"/>
            </a:xfrm>
            <a:prstGeom prst="rect">
              <a:avLst/>
            </a:prstGeom>
            <a:effectLst>
              <a:outerShdw blurRad="50800" dist="38100" dir="2700000" algn="tl" rotWithShape="0">
                <a:prstClr val="black">
                  <a:alpha val="40000"/>
                </a:prstClr>
              </a:outerShdw>
            </a:effectLst>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22189" y="1528512"/>
              <a:ext cx="3105006" cy="2329302"/>
            </a:xfrm>
            <a:prstGeom prst="rect">
              <a:avLst/>
            </a:prstGeom>
            <a:effectLst>
              <a:outerShdw blurRad="50800" dist="38100" dir="2700000" algn="tl" rotWithShape="0">
                <a:prstClr val="black">
                  <a:alpha val="40000"/>
                </a:prstClr>
              </a:outerShdw>
            </a:effectLst>
          </p:spPr>
        </p:pic>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86890" y="4414000"/>
              <a:ext cx="3119624" cy="2339718"/>
            </a:xfrm>
            <a:prstGeom prst="rect">
              <a:avLst/>
            </a:prstGeom>
            <a:effectLst>
              <a:outerShdw blurRad="50800" dist="38100" dir="2700000" algn="tl" rotWithShape="0">
                <a:prstClr val="black">
                  <a:alpha val="40000"/>
                </a:prstClr>
              </a:outerShdw>
            </a:effectLst>
          </p:spPr>
        </p:pic>
        <p:pic>
          <p:nvPicPr>
            <p:cNvPr id="31" name="Picture 3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30268" y="4419208"/>
              <a:ext cx="3111600" cy="2332877"/>
            </a:xfrm>
            <a:prstGeom prst="rect">
              <a:avLst/>
            </a:prstGeom>
            <a:effectLst>
              <a:outerShdw blurRad="50800" dist="38100" dir="2700000" algn="tl" rotWithShape="0">
                <a:prstClr val="black">
                  <a:alpha val="40000"/>
                </a:prstClr>
              </a:outerShdw>
            </a:effectLst>
          </p:spPr>
        </p:pic>
      </p:grpSp>
      <p:sp>
        <p:nvSpPr>
          <p:cNvPr id="41" name="Right Bracket 40"/>
          <p:cNvSpPr/>
          <p:nvPr/>
        </p:nvSpPr>
        <p:spPr>
          <a:xfrm>
            <a:off x="1721749" y="2377440"/>
            <a:ext cx="65141" cy="963993"/>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2" name="TextBox 41"/>
          <p:cNvSpPr txBox="1"/>
          <p:nvPr/>
        </p:nvSpPr>
        <p:spPr>
          <a:xfrm>
            <a:off x="4288027" y="52918"/>
            <a:ext cx="3615990" cy="646331"/>
          </a:xfrm>
          <a:prstGeom prst="rect">
            <a:avLst/>
          </a:prstGeom>
          <a:noFill/>
        </p:spPr>
        <p:txBody>
          <a:bodyPr wrap="none" rtlCol="0">
            <a:spAutoFit/>
          </a:bodyPr>
          <a:lstStyle/>
          <a:p>
            <a:pPr algn="ctr"/>
            <a:r>
              <a:rPr lang="fr-FR" sz="3600" dirty="0" smtClean="0">
                <a:latin typeface="+mj-lt"/>
              </a:rPr>
              <a:t>Yellow Lake fissure</a:t>
            </a:r>
            <a:endParaRPr lang="en-GB" sz="3600" dirty="0">
              <a:latin typeface="+mj-lt"/>
            </a:endParaRPr>
          </a:p>
        </p:txBody>
      </p:sp>
      <p:sp>
        <p:nvSpPr>
          <p:cNvPr id="43" name="TextBox 42"/>
          <p:cNvSpPr txBox="1"/>
          <p:nvPr/>
        </p:nvSpPr>
        <p:spPr>
          <a:xfrm>
            <a:off x="4384733" y="824635"/>
            <a:ext cx="3422605" cy="369332"/>
          </a:xfrm>
          <a:prstGeom prst="rect">
            <a:avLst/>
          </a:prstGeom>
          <a:noFill/>
        </p:spPr>
        <p:txBody>
          <a:bodyPr wrap="none" rtlCol="0">
            <a:spAutoFit/>
          </a:bodyPr>
          <a:lstStyle/>
          <a:p>
            <a:pPr algn="ctr"/>
            <a:r>
              <a:rPr lang="fr-FR" dirty="0" smtClean="0">
                <a:latin typeface="+mj-lt"/>
              </a:rPr>
              <a:t>Hydrothermal </a:t>
            </a:r>
            <a:r>
              <a:rPr lang="fr-FR" dirty="0" err="1" smtClean="0">
                <a:latin typeface="+mj-lt"/>
              </a:rPr>
              <a:t>effects</a:t>
            </a:r>
            <a:r>
              <a:rPr lang="fr-FR" dirty="0" smtClean="0">
                <a:latin typeface="+mj-lt"/>
              </a:rPr>
              <a:t> on </a:t>
            </a:r>
            <a:r>
              <a:rPr lang="fr-FR" dirty="0" err="1">
                <a:latin typeface="+mj-lt"/>
              </a:rPr>
              <a:t>s</a:t>
            </a:r>
            <a:r>
              <a:rPr lang="fr-FR" dirty="0" err="1" smtClean="0">
                <a:latin typeface="+mj-lt"/>
              </a:rPr>
              <a:t>alt</a:t>
            </a:r>
            <a:r>
              <a:rPr lang="fr-FR" dirty="0" smtClean="0">
                <a:latin typeface="+mj-lt"/>
              </a:rPr>
              <a:t> plates</a:t>
            </a:r>
            <a:endParaRPr lang="en-GB" dirty="0" smtClean="0">
              <a:latin typeface="+mj-lt"/>
            </a:endParaRPr>
          </a:p>
        </p:txBody>
      </p:sp>
      <p:sp>
        <p:nvSpPr>
          <p:cNvPr id="6" name="TextBox 5"/>
          <p:cNvSpPr txBox="1"/>
          <p:nvPr/>
        </p:nvSpPr>
        <p:spPr>
          <a:xfrm>
            <a:off x="2984790" y="4217959"/>
            <a:ext cx="2885790" cy="276999"/>
          </a:xfrm>
          <a:prstGeom prst="rect">
            <a:avLst/>
          </a:prstGeom>
          <a:noFill/>
        </p:spPr>
        <p:txBody>
          <a:bodyPr wrap="none" rtlCol="0">
            <a:spAutoFit/>
          </a:bodyPr>
          <a:lstStyle/>
          <a:p>
            <a:r>
              <a:rPr lang="fr-FR" sz="1200" dirty="0" smtClean="0">
                <a:latin typeface="+mj-lt"/>
              </a:rPr>
              <a:t>Hole </a:t>
            </a:r>
            <a:r>
              <a:rPr lang="fr-FR" sz="1200" dirty="0" err="1" smtClean="0">
                <a:latin typeface="+mj-lt"/>
              </a:rPr>
              <a:t>with</a:t>
            </a:r>
            <a:r>
              <a:rPr lang="fr-FR" sz="1200" dirty="0" smtClean="0">
                <a:latin typeface="+mj-lt"/>
              </a:rPr>
              <a:t> </a:t>
            </a:r>
            <a:r>
              <a:rPr lang="fr-FR" sz="1200" dirty="0" err="1" smtClean="0">
                <a:latin typeface="+mj-lt"/>
              </a:rPr>
              <a:t>liquified</a:t>
            </a:r>
            <a:r>
              <a:rPr lang="fr-FR" sz="1200" dirty="0" smtClean="0">
                <a:latin typeface="+mj-lt"/>
              </a:rPr>
              <a:t> </a:t>
            </a:r>
            <a:r>
              <a:rPr lang="fr-FR" sz="1200" dirty="0" err="1" smtClean="0">
                <a:latin typeface="+mj-lt"/>
              </a:rPr>
              <a:t>sediment</a:t>
            </a:r>
            <a:r>
              <a:rPr lang="fr-FR" sz="1200" dirty="0" smtClean="0">
                <a:latin typeface="+mj-lt"/>
              </a:rPr>
              <a:t> </a:t>
            </a:r>
            <a:r>
              <a:rPr lang="fr-FR" sz="1200" dirty="0" err="1" smtClean="0">
                <a:latin typeface="+mj-lt"/>
              </a:rPr>
              <a:t>surge</a:t>
            </a:r>
            <a:r>
              <a:rPr lang="fr-FR" sz="1200" dirty="0" smtClean="0">
                <a:latin typeface="+mj-lt"/>
              </a:rPr>
              <a:t> </a:t>
            </a:r>
            <a:r>
              <a:rPr lang="fr-FR" sz="1200" dirty="0" err="1" smtClean="0">
                <a:latin typeface="+mj-lt"/>
              </a:rPr>
              <a:t>deposits</a:t>
            </a:r>
            <a:endParaRPr lang="en-GB" sz="1200" dirty="0" smtClean="0">
              <a:latin typeface="+mj-lt"/>
            </a:endParaRPr>
          </a:p>
        </p:txBody>
      </p:sp>
      <p:sp>
        <p:nvSpPr>
          <p:cNvPr id="26" name="TextBox 25"/>
          <p:cNvSpPr txBox="1"/>
          <p:nvPr/>
        </p:nvSpPr>
        <p:spPr>
          <a:xfrm>
            <a:off x="6019949" y="1446830"/>
            <a:ext cx="3128613" cy="276999"/>
          </a:xfrm>
          <a:prstGeom prst="rect">
            <a:avLst/>
          </a:prstGeom>
          <a:noFill/>
        </p:spPr>
        <p:txBody>
          <a:bodyPr wrap="none" rtlCol="0">
            <a:spAutoFit/>
          </a:bodyPr>
          <a:lstStyle/>
          <a:p>
            <a:r>
              <a:rPr lang="fr-FR" sz="1200" dirty="0" smtClean="0">
                <a:latin typeface="+mj-lt"/>
              </a:rPr>
              <a:t>Hole </a:t>
            </a:r>
            <a:r>
              <a:rPr lang="fr-FR" sz="1200" dirty="0" err="1" smtClean="0">
                <a:latin typeface="+mj-lt"/>
              </a:rPr>
              <a:t>with</a:t>
            </a:r>
            <a:r>
              <a:rPr lang="fr-FR" sz="1200" dirty="0" smtClean="0">
                <a:latin typeface="+mj-lt"/>
              </a:rPr>
              <a:t> halo and radial compression fractures</a:t>
            </a:r>
            <a:endParaRPr lang="en-GB" sz="1200" dirty="0" smtClean="0">
              <a:latin typeface="+mj-lt"/>
            </a:endParaRPr>
          </a:p>
        </p:txBody>
      </p:sp>
      <p:sp>
        <p:nvSpPr>
          <p:cNvPr id="27" name="TextBox 26"/>
          <p:cNvSpPr txBox="1"/>
          <p:nvPr/>
        </p:nvSpPr>
        <p:spPr>
          <a:xfrm>
            <a:off x="9056355" y="1464547"/>
            <a:ext cx="2376484" cy="276999"/>
          </a:xfrm>
          <a:prstGeom prst="rect">
            <a:avLst/>
          </a:prstGeom>
          <a:noFill/>
        </p:spPr>
        <p:txBody>
          <a:bodyPr wrap="none" rtlCol="0">
            <a:spAutoFit/>
          </a:bodyPr>
          <a:lstStyle/>
          <a:p>
            <a:r>
              <a:rPr lang="fr-FR" sz="1200" dirty="0" smtClean="0">
                <a:latin typeface="+mj-lt"/>
              </a:rPr>
              <a:t>Hole (</a:t>
            </a:r>
            <a:r>
              <a:rPr lang="fr-FR" sz="1200" dirty="0" err="1" smtClean="0">
                <a:latin typeface="+mj-lt"/>
              </a:rPr>
              <a:t>flaw</a:t>
            </a:r>
            <a:r>
              <a:rPr lang="fr-FR" sz="1200" dirty="0" smtClean="0">
                <a:latin typeface="+mj-lt"/>
              </a:rPr>
              <a:t>) </a:t>
            </a:r>
            <a:r>
              <a:rPr lang="fr-FR" sz="1200" dirty="0" err="1" smtClean="0">
                <a:latin typeface="+mj-lt"/>
              </a:rPr>
              <a:t>with</a:t>
            </a:r>
            <a:r>
              <a:rPr lang="fr-FR" sz="1200" dirty="0" smtClean="0">
                <a:latin typeface="+mj-lt"/>
              </a:rPr>
              <a:t> fracture </a:t>
            </a:r>
            <a:r>
              <a:rPr lang="fr-FR" sz="1200" dirty="0" err="1" smtClean="0">
                <a:latin typeface="+mj-lt"/>
              </a:rPr>
              <a:t>nucleation</a:t>
            </a:r>
            <a:endParaRPr lang="en-GB" sz="1200" dirty="0" smtClean="0">
              <a:latin typeface="+mj-lt"/>
            </a:endParaRPr>
          </a:p>
        </p:txBody>
      </p:sp>
      <p:sp>
        <p:nvSpPr>
          <p:cNvPr id="28" name="TextBox 27"/>
          <p:cNvSpPr txBox="1"/>
          <p:nvPr/>
        </p:nvSpPr>
        <p:spPr>
          <a:xfrm>
            <a:off x="2984790" y="1446830"/>
            <a:ext cx="2268763" cy="276999"/>
          </a:xfrm>
          <a:prstGeom prst="rect">
            <a:avLst/>
          </a:prstGeom>
          <a:noFill/>
        </p:spPr>
        <p:txBody>
          <a:bodyPr wrap="none" rtlCol="0">
            <a:spAutoFit/>
          </a:bodyPr>
          <a:lstStyle/>
          <a:p>
            <a:r>
              <a:rPr lang="fr-FR" sz="1200" dirty="0" smtClean="0">
                <a:latin typeface="+mj-lt"/>
              </a:rPr>
              <a:t>Hole </a:t>
            </a:r>
            <a:r>
              <a:rPr lang="fr-FR" sz="1200" dirty="0" err="1" smtClean="0">
                <a:latin typeface="+mj-lt"/>
              </a:rPr>
              <a:t>with</a:t>
            </a:r>
            <a:r>
              <a:rPr lang="fr-FR" sz="1200" dirty="0" smtClean="0">
                <a:latin typeface="+mj-lt"/>
              </a:rPr>
              <a:t> </a:t>
            </a:r>
            <a:r>
              <a:rPr lang="fr-FR" sz="1200" dirty="0" err="1" smtClean="0">
                <a:latin typeface="+mj-lt"/>
              </a:rPr>
              <a:t>mineral</a:t>
            </a:r>
            <a:r>
              <a:rPr lang="fr-FR" sz="1200" dirty="0" smtClean="0">
                <a:latin typeface="+mj-lt"/>
              </a:rPr>
              <a:t> </a:t>
            </a:r>
            <a:r>
              <a:rPr lang="fr-FR" sz="1200" dirty="0" err="1" smtClean="0">
                <a:latin typeface="+mj-lt"/>
              </a:rPr>
              <a:t>deposition</a:t>
            </a:r>
            <a:r>
              <a:rPr lang="fr-FR" sz="1200" dirty="0" smtClean="0">
                <a:latin typeface="+mj-lt"/>
              </a:rPr>
              <a:t> halo</a:t>
            </a:r>
            <a:endParaRPr lang="en-GB" sz="1200" dirty="0" smtClean="0">
              <a:latin typeface="+mj-lt"/>
            </a:endParaRPr>
          </a:p>
        </p:txBody>
      </p:sp>
      <p:sp>
        <p:nvSpPr>
          <p:cNvPr id="29" name="TextBox 28"/>
          <p:cNvSpPr txBox="1"/>
          <p:nvPr/>
        </p:nvSpPr>
        <p:spPr>
          <a:xfrm>
            <a:off x="6026397" y="4217958"/>
            <a:ext cx="2049985" cy="276999"/>
          </a:xfrm>
          <a:prstGeom prst="rect">
            <a:avLst/>
          </a:prstGeom>
          <a:noFill/>
        </p:spPr>
        <p:txBody>
          <a:bodyPr wrap="none" rtlCol="0">
            <a:spAutoFit/>
          </a:bodyPr>
          <a:lstStyle/>
          <a:p>
            <a:r>
              <a:rPr lang="fr-FR" sz="1200" dirty="0" err="1" smtClean="0">
                <a:latin typeface="+mj-lt"/>
              </a:rPr>
              <a:t>Crater</a:t>
            </a:r>
            <a:r>
              <a:rPr lang="fr-FR" sz="1200" dirty="0" smtClean="0">
                <a:latin typeface="+mj-lt"/>
              </a:rPr>
              <a:t> </a:t>
            </a:r>
            <a:r>
              <a:rPr lang="fr-FR" sz="1200" dirty="0" err="1" smtClean="0">
                <a:latin typeface="+mj-lt"/>
              </a:rPr>
              <a:t>with</a:t>
            </a:r>
            <a:r>
              <a:rPr lang="fr-FR" sz="1200" dirty="0" smtClean="0">
                <a:latin typeface="+mj-lt"/>
              </a:rPr>
              <a:t> </a:t>
            </a:r>
            <a:r>
              <a:rPr lang="fr-FR" sz="1200" dirty="0" err="1" smtClean="0">
                <a:latin typeface="+mj-lt"/>
              </a:rPr>
              <a:t>recrystallised</a:t>
            </a:r>
            <a:r>
              <a:rPr lang="fr-FR" sz="1200" dirty="0" smtClean="0">
                <a:latin typeface="+mj-lt"/>
              </a:rPr>
              <a:t> halo </a:t>
            </a:r>
            <a:endParaRPr lang="en-GB" sz="1200" dirty="0" smtClean="0">
              <a:latin typeface="+mj-lt"/>
            </a:endParaRPr>
          </a:p>
        </p:txBody>
      </p:sp>
      <p:sp>
        <p:nvSpPr>
          <p:cNvPr id="30" name="TextBox 29"/>
          <p:cNvSpPr txBox="1"/>
          <p:nvPr/>
        </p:nvSpPr>
        <p:spPr>
          <a:xfrm>
            <a:off x="9066217" y="4224562"/>
            <a:ext cx="3132332" cy="276999"/>
          </a:xfrm>
          <a:prstGeom prst="rect">
            <a:avLst/>
          </a:prstGeom>
          <a:noFill/>
        </p:spPr>
        <p:txBody>
          <a:bodyPr wrap="none" rtlCol="0">
            <a:spAutoFit/>
          </a:bodyPr>
          <a:lstStyle/>
          <a:p>
            <a:r>
              <a:rPr lang="fr-FR" sz="1200" dirty="0" err="1" smtClean="0">
                <a:latin typeface="+mj-lt"/>
              </a:rPr>
              <a:t>Perforated</a:t>
            </a:r>
            <a:r>
              <a:rPr lang="fr-FR" sz="1200" dirty="0" smtClean="0">
                <a:latin typeface="+mj-lt"/>
              </a:rPr>
              <a:t> plate and plate </a:t>
            </a:r>
            <a:r>
              <a:rPr lang="fr-FR" sz="1200" dirty="0" err="1" smtClean="0">
                <a:latin typeface="+mj-lt"/>
              </a:rPr>
              <a:t>edge</a:t>
            </a:r>
            <a:r>
              <a:rPr lang="fr-FR" sz="1200" dirty="0" smtClean="0">
                <a:latin typeface="+mj-lt"/>
              </a:rPr>
              <a:t> </a:t>
            </a:r>
            <a:r>
              <a:rPr lang="fr-FR" sz="1200" dirty="0" err="1" smtClean="0">
                <a:latin typeface="+mj-lt"/>
              </a:rPr>
              <a:t>recrystallisation</a:t>
            </a:r>
            <a:endParaRPr lang="en-GB" sz="1200" dirty="0" smtClean="0">
              <a:latin typeface="+mj-lt"/>
            </a:endParaRPr>
          </a:p>
        </p:txBody>
      </p:sp>
    </p:spTree>
    <p:extLst>
      <p:ext uri="{BB962C8B-B14F-4D97-AF65-F5344CB8AC3E}">
        <p14:creationId xmlns:p14="http://schemas.microsoft.com/office/powerpoint/2010/main" val="2057056332"/>
      </p:ext>
    </p:extLst>
  </p:cSld>
  <p:clrMapOvr>
    <a:masterClrMapping/>
  </p:clrMapOvr>
  <mc:AlternateContent xmlns:mc="http://schemas.openxmlformats.org/markup-compatibility/2006">
    <mc:Choice xmlns:p14="http://schemas.microsoft.com/office/powerpoint/2010/main" Requires="p14">
      <p:transition spd="slow" p14:dur="2000" advTm="61121"/>
    </mc:Choice>
    <mc:Fallback>
      <p:transition spd="slow" advTm="61121"/>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p:cNvGrpSpPr/>
          <p:nvPr/>
        </p:nvGrpSpPr>
        <p:grpSpPr>
          <a:xfrm>
            <a:off x="96598" y="824635"/>
            <a:ext cx="2848403" cy="5901690"/>
            <a:chOff x="9021185" y="824635"/>
            <a:chExt cx="2848403" cy="5901690"/>
          </a:xfrm>
        </p:grpSpPr>
        <p:pic>
          <p:nvPicPr>
            <p:cNvPr id="39" name="Picture 3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21185" y="824635"/>
              <a:ext cx="2848403" cy="5901690"/>
            </a:xfrm>
            <a:prstGeom prst="rect">
              <a:avLst/>
            </a:prstGeom>
            <a:effectLst>
              <a:outerShdw blurRad="50800" dist="38100" dir="2700000" algn="tl" rotWithShape="0">
                <a:prstClr val="black">
                  <a:alpha val="40000"/>
                </a:prstClr>
              </a:outerShdw>
            </a:effectLst>
          </p:spPr>
        </p:pic>
        <p:pic>
          <p:nvPicPr>
            <p:cNvPr id="40" name="Picture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00360" y="1337450"/>
              <a:ext cx="1309828" cy="495760"/>
            </a:xfrm>
            <a:prstGeom prst="rect">
              <a:avLst/>
            </a:prstGeom>
          </p:spPr>
        </p:pic>
      </p:gr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0364" y="4483540"/>
            <a:ext cx="2989676" cy="2242785"/>
          </a:xfrm>
          <a:prstGeom prst="rect">
            <a:avLst/>
          </a:prstGeom>
          <a:effectLst>
            <a:outerShdw blurRad="50800" dist="38100" dir="2700000" algn="tl" rotWithShape="0">
              <a:prstClr val="black">
                <a:alpha val="40000"/>
              </a:prstClr>
            </a:outerShdw>
          </a:effec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68932" y="4483540"/>
            <a:ext cx="2992588" cy="2244969"/>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77852" y="1132816"/>
            <a:ext cx="2244092" cy="2991419"/>
          </a:xfrm>
          <a:prstGeom prst="rect">
            <a:avLst/>
          </a:prstGeom>
          <a:effectLst>
            <a:outerShdw blurRad="50800" dist="38100" dir="2700000" algn="tl" rotWithShape="0">
              <a:prstClr val="black">
                <a:alpha val="40000"/>
              </a:prstClr>
            </a:outerShdw>
          </a:effectLst>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98674" y="1709587"/>
            <a:ext cx="2993157" cy="2245396"/>
          </a:xfrm>
          <a:prstGeom prst="rect">
            <a:avLst/>
          </a:prstGeom>
          <a:effectLst>
            <a:outerShdw blurRad="50800" dist="38100" dir="2700000" algn="tl" rotWithShape="0">
              <a:prstClr val="black">
                <a:alpha val="40000"/>
              </a:prstClr>
            </a:outerShdw>
          </a:effectLst>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07140" y="4487280"/>
            <a:ext cx="2984691" cy="2239045"/>
          </a:xfrm>
          <a:prstGeom prst="rect">
            <a:avLst/>
          </a:prstGeom>
          <a:effectLst>
            <a:outerShdw blurRad="50800" dist="38100" dir="2700000" algn="tl" rotWithShape="0">
              <a:prstClr val="black">
                <a:alpha val="40000"/>
              </a:prstClr>
            </a:outerShdw>
          </a:effectLst>
        </p:spPr>
      </p:pic>
      <p:pic>
        <p:nvPicPr>
          <p:cNvPr id="37" name="Picture 3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40364" y="1710893"/>
            <a:ext cx="2989676" cy="2242785"/>
          </a:xfrm>
          <a:prstGeom prst="rect">
            <a:avLst/>
          </a:prstGeom>
          <a:effectLst>
            <a:outerShdw blurRad="50800" dist="38100" dir="2700000" algn="tl" rotWithShape="0">
              <a:prstClr val="black">
                <a:alpha val="40000"/>
              </a:prstClr>
            </a:outerShdw>
          </a:effectLst>
        </p:spPr>
      </p:pic>
      <p:sp>
        <p:nvSpPr>
          <p:cNvPr id="41" name="Right Bracket 40"/>
          <p:cNvSpPr/>
          <p:nvPr/>
        </p:nvSpPr>
        <p:spPr>
          <a:xfrm>
            <a:off x="1721749" y="2377440"/>
            <a:ext cx="65141" cy="963993"/>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2" name="TextBox 41"/>
          <p:cNvSpPr txBox="1"/>
          <p:nvPr/>
        </p:nvSpPr>
        <p:spPr>
          <a:xfrm>
            <a:off x="4288027" y="52918"/>
            <a:ext cx="3615990" cy="646331"/>
          </a:xfrm>
          <a:prstGeom prst="rect">
            <a:avLst/>
          </a:prstGeom>
          <a:noFill/>
        </p:spPr>
        <p:txBody>
          <a:bodyPr wrap="none" rtlCol="0">
            <a:spAutoFit/>
          </a:bodyPr>
          <a:lstStyle/>
          <a:p>
            <a:pPr algn="ctr"/>
            <a:r>
              <a:rPr lang="fr-FR" sz="3600" dirty="0" smtClean="0">
                <a:latin typeface="+mj-lt"/>
              </a:rPr>
              <a:t>Yellow Lake fissure</a:t>
            </a:r>
            <a:endParaRPr lang="en-GB" sz="3600" dirty="0">
              <a:latin typeface="+mj-lt"/>
            </a:endParaRPr>
          </a:p>
        </p:txBody>
      </p:sp>
      <p:sp>
        <p:nvSpPr>
          <p:cNvPr id="43" name="TextBox 42"/>
          <p:cNvSpPr txBox="1"/>
          <p:nvPr/>
        </p:nvSpPr>
        <p:spPr>
          <a:xfrm>
            <a:off x="4384733" y="824635"/>
            <a:ext cx="3422605" cy="369332"/>
          </a:xfrm>
          <a:prstGeom prst="rect">
            <a:avLst/>
          </a:prstGeom>
          <a:noFill/>
        </p:spPr>
        <p:txBody>
          <a:bodyPr wrap="none" rtlCol="0">
            <a:spAutoFit/>
          </a:bodyPr>
          <a:lstStyle/>
          <a:p>
            <a:pPr algn="ctr"/>
            <a:r>
              <a:rPr lang="fr-FR" dirty="0" smtClean="0">
                <a:latin typeface="+mj-lt"/>
              </a:rPr>
              <a:t>Hydrothermal </a:t>
            </a:r>
            <a:r>
              <a:rPr lang="fr-FR" dirty="0" err="1" smtClean="0">
                <a:latin typeface="+mj-lt"/>
              </a:rPr>
              <a:t>effects</a:t>
            </a:r>
            <a:r>
              <a:rPr lang="fr-FR" dirty="0" smtClean="0">
                <a:latin typeface="+mj-lt"/>
              </a:rPr>
              <a:t> on </a:t>
            </a:r>
            <a:r>
              <a:rPr lang="fr-FR" dirty="0" err="1">
                <a:latin typeface="+mj-lt"/>
              </a:rPr>
              <a:t>s</a:t>
            </a:r>
            <a:r>
              <a:rPr lang="fr-FR" dirty="0" err="1" smtClean="0">
                <a:latin typeface="+mj-lt"/>
              </a:rPr>
              <a:t>alt</a:t>
            </a:r>
            <a:r>
              <a:rPr lang="fr-FR" dirty="0" smtClean="0">
                <a:latin typeface="+mj-lt"/>
              </a:rPr>
              <a:t> plates</a:t>
            </a:r>
            <a:endParaRPr lang="en-GB" dirty="0" smtClean="0">
              <a:latin typeface="+mj-lt"/>
            </a:endParaRPr>
          </a:p>
        </p:txBody>
      </p:sp>
      <p:sp>
        <p:nvSpPr>
          <p:cNvPr id="16" name="TextBox 15"/>
          <p:cNvSpPr txBox="1"/>
          <p:nvPr/>
        </p:nvSpPr>
        <p:spPr>
          <a:xfrm>
            <a:off x="2984790" y="1446830"/>
            <a:ext cx="1065420" cy="276999"/>
          </a:xfrm>
          <a:prstGeom prst="rect">
            <a:avLst/>
          </a:prstGeom>
          <a:noFill/>
        </p:spPr>
        <p:txBody>
          <a:bodyPr wrap="none" rtlCol="0">
            <a:spAutoFit/>
          </a:bodyPr>
          <a:lstStyle/>
          <a:p>
            <a:r>
              <a:rPr lang="fr-FR" sz="1200" dirty="0" smtClean="0">
                <a:latin typeface="+mj-lt"/>
              </a:rPr>
              <a:t>Triple </a:t>
            </a:r>
            <a:r>
              <a:rPr lang="fr-FR" sz="1200" dirty="0" err="1" smtClean="0">
                <a:latin typeface="+mj-lt"/>
              </a:rPr>
              <a:t>junction</a:t>
            </a:r>
            <a:endParaRPr lang="en-GB" sz="1200" dirty="0" smtClean="0">
              <a:latin typeface="+mj-lt"/>
            </a:endParaRPr>
          </a:p>
        </p:txBody>
      </p:sp>
      <p:sp>
        <p:nvSpPr>
          <p:cNvPr id="21" name="TextBox 20"/>
          <p:cNvSpPr txBox="1"/>
          <p:nvPr/>
        </p:nvSpPr>
        <p:spPr>
          <a:xfrm>
            <a:off x="5990880" y="1420375"/>
            <a:ext cx="862737" cy="276999"/>
          </a:xfrm>
          <a:prstGeom prst="rect">
            <a:avLst/>
          </a:prstGeom>
          <a:noFill/>
        </p:spPr>
        <p:txBody>
          <a:bodyPr wrap="none" rtlCol="0">
            <a:spAutoFit/>
          </a:bodyPr>
          <a:lstStyle/>
          <a:p>
            <a:r>
              <a:rPr lang="fr-FR" sz="1200" dirty="0" err="1" smtClean="0">
                <a:latin typeface="+mj-lt"/>
              </a:rPr>
              <a:t>Mud</a:t>
            </a:r>
            <a:r>
              <a:rPr lang="fr-FR" sz="1200" dirty="0" smtClean="0">
                <a:latin typeface="+mj-lt"/>
              </a:rPr>
              <a:t> diapir</a:t>
            </a:r>
            <a:endParaRPr lang="en-GB" sz="1200" dirty="0" smtClean="0">
              <a:latin typeface="+mj-lt"/>
            </a:endParaRPr>
          </a:p>
        </p:txBody>
      </p:sp>
      <p:sp>
        <p:nvSpPr>
          <p:cNvPr id="22" name="TextBox 21"/>
          <p:cNvSpPr txBox="1"/>
          <p:nvPr/>
        </p:nvSpPr>
        <p:spPr>
          <a:xfrm>
            <a:off x="9286141" y="824635"/>
            <a:ext cx="1693028" cy="276999"/>
          </a:xfrm>
          <a:prstGeom prst="rect">
            <a:avLst/>
          </a:prstGeom>
          <a:noFill/>
        </p:spPr>
        <p:txBody>
          <a:bodyPr wrap="none" rtlCol="0">
            <a:spAutoFit/>
          </a:bodyPr>
          <a:lstStyle/>
          <a:p>
            <a:r>
              <a:rPr lang="fr-FR" sz="1200" dirty="0" err="1" smtClean="0">
                <a:latin typeface="+mj-lt"/>
              </a:rPr>
              <a:t>Uplifted</a:t>
            </a:r>
            <a:r>
              <a:rPr lang="fr-FR" sz="1200" dirty="0" smtClean="0">
                <a:latin typeface="+mj-lt"/>
              </a:rPr>
              <a:t> </a:t>
            </a:r>
            <a:r>
              <a:rPr lang="fr-FR" sz="1200" dirty="0" err="1" smtClean="0">
                <a:latin typeface="+mj-lt"/>
              </a:rPr>
              <a:t>fractured</a:t>
            </a:r>
            <a:r>
              <a:rPr lang="fr-FR" sz="1200" dirty="0" smtClean="0">
                <a:latin typeface="+mj-lt"/>
              </a:rPr>
              <a:t> plates</a:t>
            </a:r>
            <a:endParaRPr lang="en-GB" sz="1200" dirty="0" smtClean="0">
              <a:latin typeface="+mj-lt"/>
            </a:endParaRPr>
          </a:p>
        </p:txBody>
      </p:sp>
      <p:sp>
        <p:nvSpPr>
          <p:cNvPr id="23" name="TextBox 22"/>
          <p:cNvSpPr txBox="1"/>
          <p:nvPr/>
        </p:nvSpPr>
        <p:spPr>
          <a:xfrm>
            <a:off x="2984790" y="4193605"/>
            <a:ext cx="1954702" cy="276999"/>
          </a:xfrm>
          <a:prstGeom prst="rect">
            <a:avLst/>
          </a:prstGeom>
          <a:noFill/>
        </p:spPr>
        <p:txBody>
          <a:bodyPr wrap="none" rtlCol="0">
            <a:spAutoFit/>
          </a:bodyPr>
          <a:lstStyle/>
          <a:p>
            <a:r>
              <a:rPr lang="fr-FR" sz="1200" dirty="0" err="1" smtClean="0">
                <a:latin typeface="+mj-lt"/>
              </a:rPr>
              <a:t>Polygon</a:t>
            </a:r>
            <a:r>
              <a:rPr lang="fr-FR" sz="1200" dirty="0" smtClean="0">
                <a:latin typeface="+mj-lt"/>
              </a:rPr>
              <a:t> (</a:t>
            </a:r>
            <a:r>
              <a:rPr lang="fr-FR" sz="1200" dirty="0" err="1" smtClean="0">
                <a:latin typeface="+mj-lt"/>
              </a:rPr>
              <a:t>above</a:t>
            </a:r>
            <a:r>
              <a:rPr lang="fr-FR" sz="1200" dirty="0" smtClean="0">
                <a:latin typeface="+mj-lt"/>
              </a:rPr>
              <a:t> main fissure)</a:t>
            </a:r>
            <a:endParaRPr lang="en-GB" sz="1200" dirty="0" smtClean="0">
              <a:latin typeface="+mj-lt"/>
            </a:endParaRPr>
          </a:p>
        </p:txBody>
      </p:sp>
      <p:sp>
        <p:nvSpPr>
          <p:cNvPr id="24" name="TextBox 23"/>
          <p:cNvSpPr txBox="1"/>
          <p:nvPr/>
        </p:nvSpPr>
        <p:spPr>
          <a:xfrm>
            <a:off x="6030040" y="4196501"/>
            <a:ext cx="1478097" cy="276999"/>
          </a:xfrm>
          <a:prstGeom prst="rect">
            <a:avLst/>
          </a:prstGeom>
          <a:noFill/>
        </p:spPr>
        <p:txBody>
          <a:bodyPr wrap="none" rtlCol="0">
            <a:spAutoFit/>
          </a:bodyPr>
          <a:lstStyle/>
          <a:p>
            <a:r>
              <a:rPr lang="fr-FR" sz="1200" dirty="0" err="1" smtClean="0">
                <a:latin typeface="+mj-lt"/>
              </a:rPr>
              <a:t>Vegetation</a:t>
            </a:r>
            <a:r>
              <a:rPr lang="fr-FR" sz="1200" dirty="0" smtClean="0">
                <a:latin typeface="+mj-lt"/>
              </a:rPr>
              <a:t> </a:t>
            </a:r>
            <a:r>
              <a:rPr lang="fr-FR" sz="1200" dirty="0" err="1" smtClean="0">
                <a:latin typeface="+mj-lt"/>
              </a:rPr>
              <a:t>salination</a:t>
            </a:r>
            <a:endParaRPr lang="en-GB" sz="1200" dirty="0" smtClean="0">
              <a:latin typeface="+mj-lt"/>
            </a:endParaRPr>
          </a:p>
        </p:txBody>
      </p:sp>
      <p:sp>
        <p:nvSpPr>
          <p:cNvPr id="25" name="TextBox 24"/>
          <p:cNvSpPr txBox="1"/>
          <p:nvPr/>
        </p:nvSpPr>
        <p:spPr>
          <a:xfrm>
            <a:off x="9115079" y="4193604"/>
            <a:ext cx="2287036" cy="276999"/>
          </a:xfrm>
          <a:prstGeom prst="rect">
            <a:avLst/>
          </a:prstGeom>
          <a:noFill/>
        </p:spPr>
        <p:txBody>
          <a:bodyPr wrap="none" rtlCol="0">
            <a:spAutoFit/>
          </a:bodyPr>
          <a:lstStyle/>
          <a:p>
            <a:r>
              <a:rPr lang="fr-FR" sz="1200" dirty="0" err="1" smtClean="0">
                <a:latin typeface="+mj-lt"/>
              </a:rPr>
              <a:t>Burnt</a:t>
            </a:r>
            <a:r>
              <a:rPr lang="fr-FR" sz="1200" dirty="0" smtClean="0">
                <a:latin typeface="+mj-lt"/>
              </a:rPr>
              <a:t> (?) </a:t>
            </a:r>
            <a:r>
              <a:rPr lang="fr-FR" sz="1200" dirty="0" err="1" smtClean="0">
                <a:latin typeface="+mj-lt"/>
              </a:rPr>
              <a:t>vegetation</a:t>
            </a:r>
            <a:r>
              <a:rPr lang="fr-FR" sz="1200" dirty="0">
                <a:latin typeface="+mj-lt"/>
              </a:rPr>
              <a:t> </a:t>
            </a:r>
            <a:r>
              <a:rPr lang="fr-FR" sz="1200" dirty="0" smtClean="0">
                <a:latin typeface="+mj-lt"/>
              </a:rPr>
              <a:t>in </a:t>
            </a:r>
            <a:r>
              <a:rPr lang="fr-FR" sz="1200" dirty="0" err="1" smtClean="0">
                <a:latin typeface="+mj-lt"/>
              </a:rPr>
              <a:t>hole</a:t>
            </a:r>
            <a:r>
              <a:rPr lang="fr-FR" sz="1200" dirty="0" smtClean="0">
                <a:latin typeface="+mj-lt"/>
              </a:rPr>
              <a:t>/</a:t>
            </a:r>
            <a:r>
              <a:rPr lang="fr-FR" sz="1200" dirty="0" err="1" smtClean="0">
                <a:latin typeface="+mj-lt"/>
              </a:rPr>
              <a:t>crater</a:t>
            </a:r>
            <a:endParaRPr lang="en-GB" sz="1200" dirty="0" smtClean="0">
              <a:latin typeface="+mj-lt"/>
            </a:endParaRPr>
          </a:p>
        </p:txBody>
      </p:sp>
    </p:spTree>
    <p:extLst>
      <p:ext uri="{BB962C8B-B14F-4D97-AF65-F5344CB8AC3E}">
        <p14:creationId xmlns:p14="http://schemas.microsoft.com/office/powerpoint/2010/main" val="141441810"/>
      </p:ext>
    </p:extLst>
  </p:cSld>
  <p:clrMapOvr>
    <a:masterClrMapping/>
  </p:clrMapOvr>
  <mc:AlternateContent xmlns:mc="http://schemas.openxmlformats.org/markup-compatibility/2006">
    <mc:Choice xmlns:p14="http://schemas.microsoft.com/office/powerpoint/2010/main" Requires="p14">
      <p:transition spd="slow" p14:dur="2000" advTm="59110"/>
    </mc:Choice>
    <mc:Fallback>
      <p:transition spd="slow" advTm="5911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35253" y="1403517"/>
            <a:ext cx="7381386" cy="3402657"/>
          </a:xfrm>
          <a:prstGeom prst="rect">
            <a:avLst/>
          </a:prstGeom>
          <a:effectLst>
            <a:outerShdw blurRad="50800" dist="38100" dir="2700000" algn="tl" rotWithShape="0">
              <a:prstClr val="black">
                <a:alpha val="40000"/>
              </a:prstClr>
            </a:outerShdw>
          </a:effec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491940">
            <a:off x="822408" y="1551870"/>
            <a:ext cx="3099280" cy="4131401"/>
          </a:xfrm>
          <a:prstGeom prst="rect">
            <a:avLst/>
          </a:prstGeom>
          <a:effectLst>
            <a:outerShdw blurRad="50800" dist="38100" dir="2700000" algn="tl" rotWithShape="0">
              <a:prstClr val="black">
                <a:alpha val="40000"/>
              </a:prstClr>
            </a:outerShdw>
          </a:effectLst>
        </p:spPr>
      </p:pic>
      <p:sp>
        <p:nvSpPr>
          <p:cNvPr id="6" name="TextBox 5"/>
          <p:cNvSpPr txBox="1"/>
          <p:nvPr/>
        </p:nvSpPr>
        <p:spPr>
          <a:xfrm>
            <a:off x="4288027" y="52918"/>
            <a:ext cx="3615990" cy="646331"/>
          </a:xfrm>
          <a:prstGeom prst="rect">
            <a:avLst/>
          </a:prstGeom>
          <a:noFill/>
        </p:spPr>
        <p:txBody>
          <a:bodyPr wrap="none" rtlCol="0">
            <a:spAutoFit/>
          </a:bodyPr>
          <a:lstStyle/>
          <a:p>
            <a:pPr algn="ctr"/>
            <a:r>
              <a:rPr lang="fr-FR" sz="3600" dirty="0" smtClean="0">
                <a:latin typeface="+mj-lt"/>
              </a:rPr>
              <a:t>Yellow Lake fissure</a:t>
            </a:r>
            <a:endParaRPr lang="en-GB" sz="3600" dirty="0">
              <a:latin typeface="+mj-lt"/>
            </a:endParaRPr>
          </a:p>
        </p:txBody>
      </p:sp>
      <p:sp>
        <p:nvSpPr>
          <p:cNvPr id="7" name="TextBox 6"/>
          <p:cNvSpPr txBox="1"/>
          <p:nvPr/>
        </p:nvSpPr>
        <p:spPr>
          <a:xfrm>
            <a:off x="4384733" y="824635"/>
            <a:ext cx="3422605" cy="369332"/>
          </a:xfrm>
          <a:prstGeom prst="rect">
            <a:avLst/>
          </a:prstGeom>
          <a:noFill/>
        </p:spPr>
        <p:txBody>
          <a:bodyPr wrap="none" rtlCol="0">
            <a:spAutoFit/>
          </a:bodyPr>
          <a:lstStyle/>
          <a:p>
            <a:pPr algn="ctr"/>
            <a:r>
              <a:rPr lang="fr-FR" dirty="0" smtClean="0">
                <a:latin typeface="+mj-lt"/>
              </a:rPr>
              <a:t>Hydrothermal </a:t>
            </a:r>
            <a:r>
              <a:rPr lang="fr-FR" dirty="0" err="1" smtClean="0">
                <a:latin typeface="+mj-lt"/>
              </a:rPr>
              <a:t>effects</a:t>
            </a:r>
            <a:r>
              <a:rPr lang="fr-FR" dirty="0" smtClean="0">
                <a:latin typeface="+mj-lt"/>
              </a:rPr>
              <a:t> on </a:t>
            </a:r>
            <a:r>
              <a:rPr lang="fr-FR" dirty="0" err="1">
                <a:latin typeface="+mj-lt"/>
              </a:rPr>
              <a:t>s</a:t>
            </a:r>
            <a:r>
              <a:rPr lang="fr-FR" dirty="0" err="1" smtClean="0">
                <a:latin typeface="+mj-lt"/>
              </a:rPr>
              <a:t>alt</a:t>
            </a:r>
            <a:r>
              <a:rPr lang="fr-FR" dirty="0" smtClean="0">
                <a:latin typeface="+mj-lt"/>
              </a:rPr>
              <a:t> plates</a:t>
            </a:r>
            <a:endParaRPr lang="en-GB" dirty="0" smtClean="0">
              <a:latin typeface="+mj-lt"/>
            </a:endParaRPr>
          </a:p>
        </p:txBody>
      </p:sp>
      <p:sp>
        <p:nvSpPr>
          <p:cNvPr id="8" name="TextBox 7"/>
          <p:cNvSpPr txBox="1"/>
          <p:nvPr/>
        </p:nvSpPr>
        <p:spPr>
          <a:xfrm>
            <a:off x="4735253" y="4939435"/>
            <a:ext cx="1180388" cy="369332"/>
          </a:xfrm>
          <a:prstGeom prst="rect">
            <a:avLst/>
          </a:prstGeom>
          <a:noFill/>
        </p:spPr>
        <p:txBody>
          <a:bodyPr wrap="none" rtlCol="0">
            <a:spAutoFit/>
          </a:bodyPr>
          <a:lstStyle/>
          <a:p>
            <a:pPr algn="ctr"/>
            <a:r>
              <a:rPr lang="fr-FR" dirty="0" smtClean="0">
                <a:latin typeface="+mj-lt"/>
              </a:rPr>
              <a:t>Clay </a:t>
            </a:r>
            <a:r>
              <a:rPr lang="fr-FR" dirty="0" err="1" smtClean="0">
                <a:latin typeface="+mj-lt"/>
              </a:rPr>
              <a:t>ridges</a:t>
            </a:r>
            <a:endParaRPr lang="en-GB" dirty="0" smtClean="0">
              <a:latin typeface="+mj-lt"/>
            </a:endParaRPr>
          </a:p>
        </p:txBody>
      </p:sp>
    </p:spTree>
    <p:extLst>
      <p:ext uri="{BB962C8B-B14F-4D97-AF65-F5344CB8AC3E}">
        <p14:creationId xmlns:p14="http://schemas.microsoft.com/office/powerpoint/2010/main" val="3311056113"/>
      </p:ext>
    </p:extLst>
  </p:cSld>
  <p:clrMapOvr>
    <a:masterClrMapping/>
  </p:clrMapOvr>
  <mc:AlternateContent xmlns:mc="http://schemas.openxmlformats.org/markup-compatibility/2006">
    <mc:Choice xmlns:p14="http://schemas.microsoft.com/office/powerpoint/2010/main" Requires="p14">
      <p:transition spd="slow" p14:dur="2000" advTm="26205"/>
    </mc:Choice>
    <mc:Fallback>
      <p:transition spd="slow" advTm="26205"/>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34992" y="52918"/>
            <a:ext cx="4722062" cy="646331"/>
          </a:xfrm>
          <a:prstGeom prst="rect">
            <a:avLst/>
          </a:prstGeom>
          <a:noFill/>
        </p:spPr>
        <p:txBody>
          <a:bodyPr wrap="none" rtlCol="0">
            <a:spAutoFit/>
          </a:bodyPr>
          <a:lstStyle/>
          <a:p>
            <a:pPr algn="ctr"/>
            <a:r>
              <a:rPr lang="fr-FR" sz="3600" dirty="0" smtClean="0">
                <a:latin typeface="+mj-lt"/>
              </a:rPr>
              <a:t>Yellow Lake fissure </a:t>
            </a:r>
            <a:r>
              <a:rPr lang="fr-FR" sz="3600" dirty="0" err="1" smtClean="0">
                <a:latin typeface="+mj-lt"/>
              </a:rPr>
              <a:t>fluids</a:t>
            </a:r>
            <a:endParaRPr lang="en-GB" sz="3600" dirty="0">
              <a:latin typeface="+mj-lt"/>
            </a:endParaRPr>
          </a:p>
        </p:txBody>
      </p:sp>
      <p:sp>
        <p:nvSpPr>
          <p:cNvPr id="3" name="TextBox 2"/>
          <p:cNvSpPr txBox="1"/>
          <p:nvPr/>
        </p:nvSpPr>
        <p:spPr>
          <a:xfrm>
            <a:off x="4804450" y="877270"/>
            <a:ext cx="2583143" cy="307777"/>
          </a:xfrm>
          <a:prstGeom prst="rect">
            <a:avLst/>
          </a:prstGeom>
          <a:noFill/>
        </p:spPr>
        <p:txBody>
          <a:bodyPr wrap="none" rtlCol="0">
            <a:spAutoFit/>
          </a:bodyPr>
          <a:lstStyle/>
          <a:p>
            <a:r>
              <a:rPr lang="fr-FR" sz="1400" dirty="0" smtClean="0">
                <a:latin typeface="+mj-lt"/>
              </a:rPr>
              <a:t>Hydrothermal </a:t>
            </a:r>
            <a:r>
              <a:rPr lang="fr-FR" sz="1400" dirty="0" err="1" smtClean="0">
                <a:latin typeface="+mj-lt"/>
              </a:rPr>
              <a:t>fluids</a:t>
            </a:r>
            <a:r>
              <a:rPr lang="fr-FR" sz="1400" dirty="0" smtClean="0">
                <a:latin typeface="+mj-lt"/>
              </a:rPr>
              <a:t> and </a:t>
            </a:r>
            <a:r>
              <a:rPr lang="fr-FR" sz="1400" dirty="0" err="1" smtClean="0">
                <a:latin typeface="+mj-lt"/>
              </a:rPr>
              <a:t>minerals</a:t>
            </a:r>
            <a:endParaRPr lang="en-GB" sz="1400" dirty="0" smtClean="0">
              <a:latin typeface="+mj-l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51620" y="877270"/>
            <a:ext cx="2910839" cy="2183643"/>
          </a:xfrm>
          <a:prstGeom prst="rect">
            <a:avLst/>
          </a:prstGeom>
          <a:effectLst>
            <a:outerShdw blurRad="50800" dist="38100" dir="2700000" algn="tl" rotWithShape="0">
              <a:prstClr val="black">
                <a:alpha val="40000"/>
              </a:prstClr>
            </a:outerShdw>
          </a:effectLst>
        </p:spPr>
      </p:pic>
      <p:graphicFrame>
        <p:nvGraphicFramePr>
          <p:cNvPr id="5" name="Table 4"/>
          <p:cNvGraphicFramePr>
            <a:graphicFrameLocks noGrp="1"/>
          </p:cNvGraphicFramePr>
          <p:nvPr>
            <p:extLst>
              <p:ext uri="{D42A27DB-BD31-4B8C-83A1-F6EECF244321}">
                <p14:modId xmlns:p14="http://schemas.microsoft.com/office/powerpoint/2010/main" val="533850269"/>
              </p:ext>
            </p:extLst>
          </p:nvPr>
        </p:nvGraphicFramePr>
        <p:xfrm>
          <a:off x="3307079" y="1195590"/>
          <a:ext cx="5295900" cy="1645920"/>
        </p:xfrm>
        <a:graphic>
          <a:graphicData uri="http://schemas.openxmlformats.org/drawingml/2006/table">
            <a:tbl>
              <a:tblPr firstRow="1" firstCol="1" bandRow="1">
                <a:tableStyleId>{1E171933-4619-4E11-9A3F-F7608DF75F80}</a:tableStyleId>
              </a:tblPr>
              <a:tblGrid>
                <a:gridCol w="1323660">
                  <a:extLst>
                    <a:ext uri="{9D8B030D-6E8A-4147-A177-3AD203B41FA5}">
                      <a16:colId xmlns="" xmlns:a16="http://schemas.microsoft.com/office/drawing/2014/main" val="140286735"/>
                    </a:ext>
                  </a:extLst>
                </a:gridCol>
                <a:gridCol w="1262949">
                  <a:extLst>
                    <a:ext uri="{9D8B030D-6E8A-4147-A177-3AD203B41FA5}">
                      <a16:colId xmlns="" xmlns:a16="http://schemas.microsoft.com/office/drawing/2014/main" val="4105323835"/>
                    </a:ext>
                  </a:extLst>
                </a:gridCol>
                <a:gridCol w="1304266">
                  <a:extLst>
                    <a:ext uri="{9D8B030D-6E8A-4147-A177-3AD203B41FA5}">
                      <a16:colId xmlns="" xmlns:a16="http://schemas.microsoft.com/office/drawing/2014/main" val="3893817945"/>
                    </a:ext>
                  </a:extLst>
                </a:gridCol>
                <a:gridCol w="1405025">
                  <a:extLst>
                    <a:ext uri="{9D8B030D-6E8A-4147-A177-3AD203B41FA5}">
                      <a16:colId xmlns="" xmlns:a16="http://schemas.microsoft.com/office/drawing/2014/main" val="2686878388"/>
                    </a:ext>
                  </a:extLst>
                </a:gridCol>
              </a:tblGrid>
              <a:tr h="0">
                <a:tc>
                  <a:txBody>
                    <a:bodyPr/>
                    <a:lstStyle/>
                    <a:p>
                      <a:pPr>
                        <a:spcAft>
                          <a:spcPts val="0"/>
                        </a:spcAft>
                      </a:pPr>
                      <a:r>
                        <a:rPr lang="en-GB" sz="1200" dirty="0">
                          <a:effectLst/>
                        </a:rPr>
                        <a:t> </a:t>
                      </a:r>
                      <a:endParaRPr lang="en-GB" sz="1200" dirty="0">
                        <a:effectLst/>
                        <a:latin typeface="Times New Roman" panose="02020603050405020304" pitchFamily="18" charset="0"/>
                        <a:ea typeface="SimSun" panose="02010600030101010101" pitchFamily="2" charset="-122"/>
                      </a:endParaRPr>
                    </a:p>
                  </a:txBody>
                  <a:tcPr marL="36195" marR="36195" marT="0" marB="0"/>
                </a:tc>
                <a:tc>
                  <a:txBody>
                    <a:bodyPr/>
                    <a:lstStyle/>
                    <a:p>
                      <a:pPr>
                        <a:spcAft>
                          <a:spcPts val="0"/>
                        </a:spcAft>
                      </a:pPr>
                      <a:r>
                        <a:rPr lang="en-GB" sz="1200" dirty="0">
                          <a:effectLst/>
                        </a:rPr>
                        <a:t>Yellow </a:t>
                      </a:r>
                      <a:r>
                        <a:rPr lang="en-GB" sz="1200" dirty="0" smtClean="0">
                          <a:effectLst/>
                        </a:rPr>
                        <a:t>Pool</a:t>
                      </a:r>
                      <a:endParaRPr lang="en-GB" sz="1200" dirty="0">
                        <a:effectLst/>
                        <a:latin typeface="Times New Roman" panose="02020603050405020304" pitchFamily="18" charset="0"/>
                        <a:ea typeface="SimSun" panose="02010600030101010101" pitchFamily="2" charset="-122"/>
                      </a:endParaRPr>
                    </a:p>
                  </a:txBody>
                  <a:tcPr marL="36195" marR="36195" marT="0" marB="0"/>
                </a:tc>
                <a:tc>
                  <a:txBody>
                    <a:bodyPr/>
                    <a:lstStyle/>
                    <a:p>
                      <a:pPr>
                        <a:spcAft>
                          <a:spcPts val="0"/>
                        </a:spcAft>
                      </a:pPr>
                      <a:r>
                        <a:rPr lang="en-GB" sz="1200" dirty="0">
                          <a:effectLst/>
                        </a:rPr>
                        <a:t>Red </a:t>
                      </a:r>
                      <a:r>
                        <a:rPr lang="en-GB" sz="1200" dirty="0" smtClean="0">
                          <a:effectLst/>
                        </a:rPr>
                        <a:t>Pool</a:t>
                      </a:r>
                      <a:endParaRPr lang="en-GB" sz="1200" dirty="0">
                        <a:effectLst/>
                        <a:latin typeface="Times New Roman" panose="02020603050405020304" pitchFamily="18" charset="0"/>
                        <a:ea typeface="SimSun" panose="02010600030101010101" pitchFamily="2" charset="-122"/>
                      </a:endParaRPr>
                    </a:p>
                  </a:txBody>
                  <a:tcPr marL="36195" marR="36195" marT="0" marB="0"/>
                </a:tc>
                <a:tc>
                  <a:txBody>
                    <a:bodyPr/>
                    <a:lstStyle/>
                    <a:p>
                      <a:pPr>
                        <a:spcAft>
                          <a:spcPts val="0"/>
                        </a:spcAft>
                      </a:pPr>
                      <a:r>
                        <a:rPr lang="en-GB" sz="1200">
                          <a:effectLst/>
                        </a:rPr>
                        <a:t>Yellow Lake</a:t>
                      </a:r>
                      <a:endParaRPr lang="en-GB" sz="1200">
                        <a:effectLst/>
                        <a:latin typeface="Times New Roman" panose="02020603050405020304" pitchFamily="18" charset="0"/>
                        <a:ea typeface="SimSun" panose="02010600030101010101" pitchFamily="2" charset="-122"/>
                      </a:endParaRPr>
                    </a:p>
                  </a:txBody>
                  <a:tcPr marL="36195" marR="36195" marT="0" marB="0"/>
                </a:tc>
                <a:extLst>
                  <a:ext uri="{0D108BD9-81ED-4DB2-BD59-A6C34878D82A}">
                    <a16:rowId xmlns="" xmlns:a16="http://schemas.microsoft.com/office/drawing/2014/main" val="89575677"/>
                  </a:ext>
                </a:extLst>
              </a:tr>
              <a:tr h="0">
                <a:tc>
                  <a:txBody>
                    <a:bodyPr/>
                    <a:lstStyle/>
                    <a:p>
                      <a:pPr>
                        <a:spcAft>
                          <a:spcPts val="0"/>
                        </a:spcAft>
                      </a:pPr>
                      <a:r>
                        <a:rPr lang="en-GB" sz="1200">
                          <a:effectLst/>
                        </a:rPr>
                        <a:t>T (°C)</a:t>
                      </a:r>
                      <a:endParaRPr lang="en-GB" sz="1200">
                        <a:effectLst/>
                        <a:latin typeface="Times New Roman" panose="02020603050405020304" pitchFamily="18" charset="0"/>
                        <a:ea typeface="SimSun" panose="02010600030101010101" pitchFamily="2" charset="-122"/>
                      </a:endParaRPr>
                    </a:p>
                  </a:txBody>
                  <a:tcPr marL="36195" marR="36195" marT="0" marB="0"/>
                </a:tc>
                <a:tc>
                  <a:txBody>
                    <a:bodyPr/>
                    <a:lstStyle/>
                    <a:p>
                      <a:pPr>
                        <a:spcAft>
                          <a:spcPts val="0"/>
                        </a:spcAft>
                      </a:pPr>
                      <a:r>
                        <a:rPr lang="en-GB" sz="1200" dirty="0">
                          <a:effectLst/>
                        </a:rPr>
                        <a:t>32.0</a:t>
                      </a:r>
                      <a:endParaRPr lang="en-GB" sz="1200" dirty="0">
                        <a:effectLst/>
                        <a:latin typeface="Times New Roman" panose="02020603050405020304" pitchFamily="18" charset="0"/>
                        <a:ea typeface="SimSun" panose="02010600030101010101" pitchFamily="2" charset="-122"/>
                      </a:endParaRPr>
                    </a:p>
                  </a:txBody>
                  <a:tcPr marL="36195" marR="36195" marT="0" marB="0"/>
                </a:tc>
                <a:tc>
                  <a:txBody>
                    <a:bodyPr/>
                    <a:lstStyle/>
                    <a:p>
                      <a:pPr>
                        <a:spcAft>
                          <a:spcPts val="0"/>
                        </a:spcAft>
                      </a:pPr>
                      <a:r>
                        <a:rPr lang="en-GB" sz="1200" dirty="0">
                          <a:effectLst/>
                        </a:rPr>
                        <a:t>35.1</a:t>
                      </a:r>
                      <a:endParaRPr lang="en-GB" sz="1200" dirty="0">
                        <a:effectLst/>
                        <a:latin typeface="Times New Roman" panose="02020603050405020304" pitchFamily="18" charset="0"/>
                        <a:ea typeface="SimSun" panose="02010600030101010101" pitchFamily="2" charset="-122"/>
                      </a:endParaRPr>
                    </a:p>
                  </a:txBody>
                  <a:tcPr marL="36195" marR="36195" marT="0" marB="0"/>
                </a:tc>
                <a:tc>
                  <a:txBody>
                    <a:bodyPr/>
                    <a:lstStyle/>
                    <a:p>
                      <a:pPr>
                        <a:spcAft>
                          <a:spcPts val="0"/>
                        </a:spcAft>
                      </a:pPr>
                      <a:r>
                        <a:rPr lang="en-GB" sz="1200">
                          <a:effectLst/>
                        </a:rPr>
                        <a:t>41.2</a:t>
                      </a:r>
                      <a:endParaRPr lang="en-GB" sz="1200">
                        <a:effectLst/>
                        <a:latin typeface="Times New Roman" panose="02020603050405020304" pitchFamily="18" charset="0"/>
                        <a:ea typeface="SimSun" panose="02010600030101010101" pitchFamily="2" charset="-122"/>
                      </a:endParaRPr>
                    </a:p>
                  </a:txBody>
                  <a:tcPr marL="36195" marR="36195" marT="0" marB="0"/>
                </a:tc>
                <a:extLst>
                  <a:ext uri="{0D108BD9-81ED-4DB2-BD59-A6C34878D82A}">
                    <a16:rowId xmlns="" xmlns:a16="http://schemas.microsoft.com/office/drawing/2014/main" val="3075212024"/>
                  </a:ext>
                </a:extLst>
              </a:tr>
              <a:tr h="0">
                <a:tc>
                  <a:txBody>
                    <a:bodyPr/>
                    <a:lstStyle/>
                    <a:p>
                      <a:pPr>
                        <a:spcAft>
                          <a:spcPts val="0"/>
                        </a:spcAft>
                      </a:pPr>
                      <a:r>
                        <a:rPr lang="en-GB" sz="1200" dirty="0">
                          <a:effectLst/>
                        </a:rPr>
                        <a:t>pH</a:t>
                      </a:r>
                      <a:endParaRPr lang="en-GB" sz="1200" dirty="0">
                        <a:effectLst/>
                        <a:latin typeface="Times New Roman" panose="02020603050405020304" pitchFamily="18" charset="0"/>
                        <a:ea typeface="SimSun" panose="02010600030101010101" pitchFamily="2" charset="-122"/>
                      </a:endParaRPr>
                    </a:p>
                  </a:txBody>
                  <a:tcPr marL="36195" marR="36195" marT="0" marB="0">
                    <a:noFill/>
                  </a:tcPr>
                </a:tc>
                <a:tc>
                  <a:txBody>
                    <a:bodyPr/>
                    <a:lstStyle/>
                    <a:p>
                      <a:pPr>
                        <a:spcAft>
                          <a:spcPts val="0"/>
                        </a:spcAft>
                      </a:pPr>
                      <a:r>
                        <a:rPr lang="en-GB" sz="1200" dirty="0">
                          <a:effectLst/>
                        </a:rPr>
                        <a:t>3.7</a:t>
                      </a:r>
                      <a:endParaRPr lang="en-GB" sz="1200" dirty="0">
                        <a:effectLst/>
                        <a:latin typeface="Times New Roman" panose="02020603050405020304" pitchFamily="18" charset="0"/>
                        <a:ea typeface="SimSun" panose="02010600030101010101" pitchFamily="2" charset="-122"/>
                      </a:endParaRPr>
                    </a:p>
                  </a:txBody>
                  <a:tcPr marL="36195" marR="36195" marT="0" marB="0">
                    <a:noFill/>
                  </a:tcPr>
                </a:tc>
                <a:tc>
                  <a:txBody>
                    <a:bodyPr/>
                    <a:lstStyle/>
                    <a:p>
                      <a:pPr>
                        <a:spcAft>
                          <a:spcPts val="0"/>
                        </a:spcAft>
                      </a:pPr>
                      <a:r>
                        <a:rPr lang="en-GB" sz="1200" dirty="0">
                          <a:effectLst/>
                        </a:rPr>
                        <a:t>3.5</a:t>
                      </a:r>
                      <a:endParaRPr lang="en-GB" sz="1200" dirty="0">
                        <a:effectLst/>
                        <a:latin typeface="Times New Roman" panose="02020603050405020304" pitchFamily="18" charset="0"/>
                        <a:ea typeface="SimSun" panose="02010600030101010101" pitchFamily="2" charset="-122"/>
                      </a:endParaRPr>
                    </a:p>
                  </a:txBody>
                  <a:tcPr marL="36195" marR="36195" marT="0" marB="0">
                    <a:noFill/>
                  </a:tcPr>
                </a:tc>
                <a:tc>
                  <a:txBody>
                    <a:bodyPr/>
                    <a:lstStyle/>
                    <a:p>
                      <a:pPr>
                        <a:spcAft>
                          <a:spcPts val="0"/>
                        </a:spcAft>
                      </a:pPr>
                      <a:r>
                        <a:rPr lang="en-GB" sz="1200" dirty="0">
                          <a:effectLst/>
                        </a:rPr>
                        <a:t>3.4</a:t>
                      </a:r>
                      <a:endParaRPr lang="en-GB" sz="1200" dirty="0">
                        <a:effectLst/>
                        <a:latin typeface="Times New Roman" panose="02020603050405020304" pitchFamily="18" charset="0"/>
                        <a:ea typeface="SimSun" panose="02010600030101010101" pitchFamily="2" charset="-122"/>
                      </a:endParaRPr>
                    </a:p>
                  </a:txBody>
                  <a:tcPr marL="36195" marR="36195" marT="0" marB="0">
                    <a:noFill/>
                  </a:tcPr>
                </a:tc>
                <a:extLst>
                  <a:ext uri="{0D108BD9-81ED-4DB2-BD59-A6C34878D82A}">
                    <a16:rowId xmlns="" xmlns:a16="http://schemas.microsoft.com/office/drawing/2014/main" val="54369662"/>
                  </a:ext>
                </a:extLst>
              </a:tr>
              <a:tr h="0">
                <a:tc>
                  <a:txBody>
                    <a:bodyPr/>
                    <a:lstStyle/>
                    <a:p>
                      <a:pPr>
                        <a:spcAft>
                          <a:spcPts val="0"/>
                        </a:spcAft>
                      </a:pPr>
                      <a:r>
                        <a:rPr lang="en-GB" sz="1200">
                          <a:effectLst/>
                        </a:rPr>
                        <a:t>Conductivity </a:t>
                      </a:r>
                      <a:endParaRPr lang="en-GB" sz="1200">
                        <a:effectLst/>
                        <a:latin typeface="Times New Roman" panose="02020603050405020304" pitchFamily="18" charset="0"/>
                        <a:ea typeface="SimSun" panose="02010600030101010101" pitchFamily="2" charset="-122"/>
                      </a:endParaRPr>
                    </a:p>
                  </a:txBody>
                  <a:tcPr marL="36195" marR="36195" marT="0" marB="0"/>
                </a:tc>
                <a:tc>
                  <a:txBody>
                    <a:bodyPr/>
                    <a:lstStyle/>
                    <a:p>
                      <a:pPr>
                        <a:spcAft>
                          <a:spcPts val="0"/>
                        </a:spcAft>
                      </a:pPr>
                      <a:r>
                        <a:rPr lang="en-GB" sz="1200">
                          <a:effectLst/>
                        </a:rPr>
                        <a:t>395</a:t>
                      </a:r>
                      <a:endParaRPr lang="en-GB" sz="1200">
                        <a:effectLst/>
                        <a:latin typeface="Times New Roman" panose="02020603050405020304" pitchFamily="18" charset="0"/>
                        <a:ea typeface="SimSun" panose="02010600030101010101" pitchFamily="2" charset="-122"/>
                      </a:endParaRPr>
                    </a:p>
                  </a:txBody>
                  <a:tcPr marL="36195" marR="36195" marT="0" marB="0"/>
                </a:tc>
                <a:tc>
                  <a:txBody>
                    <a:bodyPr/>
                    <a:lstStyle/>
                    <a:p>
                      <a:pPr>
                        <a:spcAft>
                          <a:spcPts val="0"/>
                        </a:spcAft>
                      </a:pPr>
                      <a:r>
                        <a:rPr lang="en-GB" sz="1200" dirty="0">
                          <a:effectLst/>
                        </a:rPr>
                        <a:t>494</a:t>
                      </a:r>
                      <a:endParaRPr lang="en-GB" sz="1200" dirty="0">
                        <a:effectLst/>
                        <a:latin typeface="Times New Roman" panose="02020603050405020304" pitchFamily="18" charset="0"/>
                        <a:ea typeface="SimSun" panose="02010600030101010101" pitchFamily="2" charset="-122"/>
                      </a:endParaRPr>
                    </a:p>
                  </a:txBody>
                  <a:tcPr marL="36195" marR="36195" marT="0" marB="0"/>
                </a:tc>
                <a:tc>
                  <a:txBody>
                    <a:bodyPr/>
                    <a:lstStyle/>
                    <a:p>
                      <a:pPr>
                        <a:spcAft>
                          <a:spcPts val="0"/>
                        </a:spcAft>
                      </a:pPr>
                      <a:r>
                        <a:rPr lang="en-GB" sz="1200" dirty="0">
                          <a:effectLst/>
                        </a:rPr>
                        <a:t>598</a:t>
                      </a:r>
                      <a:endParaRPr lang="en-GB" sz="1200" dirty="0">
                        <a:effectLst/>
                        <a:latin typeface="Times New Roman" panose="02020603050405020304" pitchFamily="18" charset="0"/>
                        <a:ea typeface="SimSun" panose="02010600030101010101" pitchFamily="2" charset="-122"/>
                      </a:endParaRPr>
                    </a:p>
                  </a:txBody>
                  <a:tcPr marL="36195" marR="36195" marT="0" marB="0"/>
                </a:tc>
                <a:extLst>
                  <a:ext uri="{0D108BD9-81ED-4DB2-BD59-A6C34878D82A}">
                    <a16:rowId xmlns="" xmlns:a16="http://schemas.microsoft.com/office/drawing/2014/main" val="2144900279"/>
                  </a:ext>
                </a:extLst>
              </a:tr>
              <a:tr h="0">
                <a:tc>
                  <a:txBody>
                    <a:bodyPr/>
                    <a:lstStyle/>
                    <a:p>
                      <a:pPr>
                        <a:spcAft>
                          <a:spcPts val="0"/>
                        </a:spcAft>
                      </a:pPr>
                      <a:r>
                        <a:rPr lang="en-GB" sz="1200" dirty="0">
                          <a:effectLst/>
                        </a:rPr>
                        <a:t>Minerals</a:t>
                      </a:r>
                      <a:endParaRPr lang="en-GB" sz="1200" dirty="0">
                        <a:effectLst/>
                        <a:latin typeface="Times New Roman" panose="02020603050405020304" pitchFamily="18" charset="0"/>
                        <a:ea typeface="SimSun" panose="02010600030101010101" pitchFamily="2" charset="-122"/>
                      </a:endParaRPr>
                    </a:p>
                  </a:txBody>
                  <a:tcPr marL="36195" marR="36195" marT="0" marB="0">
                    <a:noFill/>
                  </a:tcPr>
                </a:tc>
                <a:tc>
                  <a:txBody>
                    <a:bodyPr/>
                    <a:lstStyle/>
                    <a:p>
                      <a:pPr>
                        <a:spcAft>
                          <a:spcPts val="0"/>
                        </a:spcAft>
                      </a:pPr>
                      <a:r>
                        <a:rPr lang="en-GB" sz="1200" dirty="0">
                          <a:effectLst/>
                        </a:rPr>
                        <a:t>Halite</a:t>
                      </a:r>
                    </a:p>
                    <a:p>
                      <a:pPr>
                        <a:spcAft>
                          <a:spcPts val="0"/>
                        </a:spcAft>
                      </a:pPr>
                      <a:r>
                        <a:rPr lang="en-GB" sz="1200" dirty="0" err="1">
                          <a:effectLst/>
                        </a:rPr>
                        <a:t>Tachyhydrite</a:t>
                      </a:r>
                      <a:endParaRPr lang="en-GB" sz="1200" dirty="0">
                        <a:effectLst/>
                        <a:latin typeface="Times New Roman" panose="02020603050405020304" pitchFamily="18" charset="0"/>
                        <a:ea typeface="SimSun" panose="02010600030101010101" pitchFamily="2" charset="-122"/>
                      </a:endParaRPr>
                    </a:p>
                  </a:txBody>
                  <a:tcPr marL="36195" marR="36195" marT="0" marB="0">
                    <a:noFill/>
                  </a:tcPr>
                </a:tc>
                <a:tc>
                  <a:txBody>
                    <a:bodyPr/>
                    <a:lstStyle/>
                    <a:p>
                      <a:pPr>
                        <a:spcAft>
                          <a:spcPts val="0"/>
                        </a:spcAft>
                      </a:pPr>
                      <a:r>
                        <a:rPr lang="en-GB" sz="1200" dirty="0" err="1">
                          <a:effectLst/>
                        </a:rPr>
                        <a:t>Sylvite</a:t>
                      </a:r>
                      <a:endParaRPr lang="en-GB" sz="1200" dirty="0">
                        <a:effectLst/>
                      </a:endParaRPr>
                    </a:p>
                    <a:p>
                      <a:pPr>
                        <a:spcAft>
                          <a:spcPts val="0"/>
                        </a:spcAft>
                      </a:pPr>
                      <a:r>
                        <a:rPr lang="en-GB" sz="1200" dirty="0" err="1">
                          <a:effectLst/>
                        </a:rPr>
                        <a:t>Carnalite</a:t>
                      </a:r>
                      <a:endParaRPr lang="en-GB" sz="1200" dirty="0">
                        <a:effectLst/>
                        <a:latin typeface="Times New Roman" panose="02020603050405020304" pitchFamily="18" charset="0"/>
                        <a:ea typeface="SimSun" panose="02010600030101010101" pitchFamily="2" charset="-122"/>
                      </a:endParaRPr>
                    </a:p>
                  </a:txBody>
                  <a:tcPr marL="36195" marR="36195" marT="0" marB="0">
                    <a:noFill/>
                  </a:tcPr>
                </a:tc>
                <a:tc>
                  <a:txBody>
                    <a:bodyPr/>
                    <a:lstStyle/>
                    <a:p>
                      <a:pPr>
                        <a:spcAft>
                          <a:spcPts val="0"/>
                        </a:spcAft>
                      </a:pPr>
                      <a:r>
                        <a:rPr lang="en-GB" sz="1200" dirty="0" smtClean="0">
                          <a:effectLst/>
                        </a:rPr>
                        <a:t>Halite, </a:t>
                      </a:r>
                      <a:r>
                        <a:rPr lang="en-GB" sz="1200" dirty="0" err="1" smtClean="0">
                          <a:effectLst/>
                        </a:rPr>
                        <a:t>Sylvite</a:t>
                      </a:r>
                      <a:endParaRPr lang="en-GB" sz="1200" dirty="0">
                        <a:effectLst/>
                      </a:endParaRPr>
                    </a:p>
                    <a:p>
                      <a:pPr>
                        <a:spcAft>
                          <a:spcPts val="0"/>
                        </a:spcAft>
                      </a:pPr>
                      <a:r>
                        <a:rPr lang="en-GB" sz="1200" dirty="0" err="1" smtClean="0">
                          <a:effectLst/>
                        </a:rPr>
                        <a:t>Tachyhydrite</a:t>
                      </a:r>
                      <a:endParaRPr lang="en-GB" sz="1200" dirty="0" smtClean="0">
                        <a:effectLst/>
                      </a:endParaRPr>
                    </a:p>
                    <a:p>
                      <a:pPr>
                        <a:spcAft>
                          <a:spcPts val="0"/>
                        </a:spcAft>
                      </a:pPr>
                      <a:r>
                        <a:rPr lang="fr-FR" sz="1200" dirty="0" err="1" smtClean="0">
                          <a:effectLst/>
                          <a:latin typeface="+mn-lt"/>
                          <a:ea typeface="SimSun" panose="02010600030101010101" pitchFamily="2" charset="-122"/>
                        </a:rPr>
                        <a:t>Chloromagnesite</a:t>
                      </a:r>
                      <a:endParaRPr lang="fr-FR" sz="1200" dirty="0" smtClean="0">
                        <a:effectLst/>
                        <a:latin typeface="+mn-lt"/>
                        <a:ea typeface="SimSun" panose="02010600030101010101" pitchFamily="2" charset="-122"/>
                      </a:endParaRPr>
                    </a:p>
                    <a:p>
                      <a:pPr>
                        <a:spcAft>
                          <a:spcPts val="0"/>
                        </a:spcAft>
                      </a:pPr>
                      <a:r>
                        <a:rPr lang="fr-FR" sz="1200" dirty="0" err="1" smtClean="0">
                          <a:effectLst/>
                          <a:latin typeface="+mn-lt"/>
                          <a:ea typeface="SimSun" panose="02010600030101010101" pitchFamily="2" charset="-122"/>
                        </a:rPr>
                        <a:t>Artinite</a:t>
                      </a:r>
                      <a:endParaRPr lang="en-GB" sz="1200" dirty="0">
                        <a:effectLst/>
                        <a:latin typeface="+mn-lt"/>
                        <a:ea typeface="SimSun" panose="02010600030101010101" pitchFamily="2" charset="-122"/>
                      </a:endParaRPr>
                    </a:p>
                  </a:txBody>
                  <a:tcPr marL="36195" marR="36195" marT="0" marB="0">
                    <a:noFill/>
                  </a:tcPr>
                </a:tc>
                <a:extLst>
                  <a:ext uri="{0D108BD9-81ED-4DB2-BD59-A6C34878D82A}">
                    <a16:rowId xmlns="" xmlns:a16="http://schemas.microsoft.com/office/drawing/2014/main" val="113414348"/>
                  </a:ext>
                </a:extLst>
              </a:tr>
              <a:tr h="0">
                <a:tc>
                  <a:txBody>
                    <a:bodyPr/>
                    <a:lstStyle/>
                    <a:p>
                      <a:pPr>
                        <a:spcAft>
                          <a:spcPts val="0"/>
                        </a:spcAft>
                      </a:pPr>
                      <a:r>
                        <a:rPr lang="en-GB" sz="1200" dirty="0">
                          <a:effectLst/>
                        </a:rPr>
                        <a:t>Dominant cations</a:t>
                      </a:r>
                      <a:endParaRPr lang="en-GB" sz="1200" dirty="0">
                        <a:effectLst/>
                        <a:latin typeface="Times New Roman" panose="02020603050405020304" pitchFamily="18" charset="0"/>
                        <a:ea typeface="SimSun" panose="02010600030101010101" pitchFamily="2" charset="-122"/>
                      </a:endParaRPr>
                    </a:p>
                  </a:txBody>
                  <a:tcPr marL="36195" marR="36195" marT="0" marB="0">
                    <a:noFill/>
                  </a:tcPr>
                </a:tc>
                <a:tc>
                  <a:txBody>
                    <a:bodyPr/>
                    <a:lstStyle/>
                    <a:p>
                      <a:pPr>
                        <a:spcAft>
                          <a:spcPts val="0"/>
                        </a:spcAft>
                      </a:pPr>
                      <a:r>
                        <a:rPr lang="en-GB" sz="1200" dirty="0">
                          <a:effectLst/>
                        </a:rPr>
                        <a:t>Ca</a:t>
                      </a:r>
                      <a:r>
                        <a:rPr lang="en-GB" sz="1200" baseline="30000" dirty="0">
                          <a:effectLst/>
                        </a:rPr>
                        <a:t>2+</a:t>
                      </a:r>
                      <a:r>
                        <a:rPr lang="en-GB" sz="1200" dirty="0">
                          <a:effectLst/>
                        </a:rPr>
                        <a:t>&gt;Na</a:t>
                      </a:r>
                      <a:r>
                        <a:rPr lang="en-GB" sz="1200" baseline="30000" dirty="0">
                          <a:effectLst/>
                        </a:rPr>
                        <a:t>+</a:t>
                      </a:r>
                      <a:r>
                        <a:rPr lang="en-GB" sz="1200" dirty="0">
                          <a:effectLst/>
                        </a:rPr>
                        <a:t>&gt;Mg</a:t>
                      </a:r>
                      <a:r>
                        <a:rPr lang="en-GB" sz="1200" baseline="30000" dirty="0">
                          <a:effectLst/>
                        </a:rPr>
                        <a:t>2+</a:t>
                      </a:r>
                      <a:r>
                        <a:rPr lang="en-GB" sz="1200" dirty="0">
                          <a:effectLst/>
                        </a:rPr>
                        <a:t>&gt;K</a:t>
                      </a:r>
                      <a:r>
                        <a:rPr lang="en-GB" sz="1200" baseline="30000" dirty="0">
                          <a:effectLst/>
                        </a:rPr>
                        <a:t>+</a:t>
                      </a:r>
                      <a:endParaRPr lang="en-GB" sz="1200" dirty="0">
                        <a:effectLst/>
                        <a:latin typeface="Times New Roman" panose="02020603050405020304" pitchFamily="18" charset="0"/>
                        <a:ea typeface="SimSun" panose="02010600030101010101" pitchFamily="2" charset="-122"/>
                      </a:endParaRPr>
                    </a:p>
                  </a:txBody>
                  <a:tcPr marL="36195" marR="36195" marT="0" marB="0">
                    <a:noFill/>
                  </a:tcPr>
                </a:tc>
                <a:tc>
                  <a:txBody>
                    <a:bodyPr/>
                    <a:lstStyle/>
                    <a:p>
                      <a:pPr>
                        <a:spcAft>
                          <a:spcPts val="0"/>
                        </a:spcAft>
                      </a:pPr>
                      <a:r>
                        <a:rPr lang="en-GB" sz="1200" dirty="0">
                          <a:effectLst/>
                        </a:rPr>
                        <a:t>Ca</a:t>
                      </a:r>
                      <a:r>
                        <a:rPr lang="en-GB" sz="1200" baseline="30000" dirty="0">
                          <a:effectLst/>
                        </a:rPr>
                        <a:t>2+</a:t>
                      </a:r>
                      <a:r>
                        <a:rPr lang="en-GB" sz="1200" dirty="0">
                          <a:effectLst/>
                        </a:rPr>
                        <a:t>&gt;Mg</a:t>
                      </a:r>
                      <a:r>
                        <a:rPr lang="en-GB" sz="1200" baseline="30000" dirty="0">
                          <a:effectLst/>
                        </a:rPr>
                        <a:t>2+</a:t>
                      </a:r>
                      <a:r>
                        <a:rPr lang="en-GB" sz="1200" dirty="0">
                          <a:effectLst/>
                        </a:rPr>
                        <a:t>&gt; K</a:t>
                      </a:r>
                      <a:r>
                        <a:rPr lang="en-GB" sz="1200" baseline="30000" dirty="0">
                          <a:effectLst/>
                        </a:rPr>
                        <a:t>+</a:t>
                      </a:r>
                      <a:r>
                        <a:rPr lang="en-GB" sz="1200" dirty="0">
                          <a:effectLst/>
                        </a:rPr>
                        <a:t>&gt;Na</a:t>
                      </a:r>
                      <a:r>
                        <a:rPr lang="en-GB" sz="1200" baseline="30000" dirty="0">
                          <a:effectLst/>
                        </a:rPr>
                        <a:t>+</a:t>
                      </a:r>
                      <a:endParaRPr lang="en-GB" sz="1200" dirty="0">
                        <a:effectLst/>
                        <a:latin typeface="Times New Roman" panose="02020603050405020304" pitchFamily="18" charset="0"/>
                        <a:ea typeface="SimSun" panose="02010600030101010101" pitchFamily="2" charset="-122"/>
                      </a:endParaRPr>
                    </a:p>
                  </a:txBody>
                  <a:tcPr marL="36195" marR="36195" marT="0" marB="0">
                    <a:noFill/>
                  </a:tcPr>
                </a:tc>
                <a:tc>
                  <a:txBody>
                    <a:bodyPr/>
                    <a:lstStyle/>
                    <a:p>
                      <a:pPr>
                        <a:spcAft>
                          <a:spcPts val="0"/>
                        </a:spcAft>
                      </a:pPr>
                      <a:r>
                        <a:rPr lang="en-GB" sz="1200" dirty="0">
                          <a:effectLst/>
                        </a:rPr>
                        <a:t>Ca</a:t>
                      </a:r>
                      <a:r>
                        <a:rPr lang="en-GB" sz="1200" baseline="30000" dirty="0">
                          <a:effectLst/>
                        </a:rPr>
                        <a:t>2+</a:t>
                      </a:r>
                      <a:r>
                        <a:rPr lang="en-GB" sz="1200" dirty="0">
                          <a:effectLst/>
                        </a:rPr>
                        <a:t>&gt;Mg</a:t>
                      </a:r>
                      <a:r>
                        <a:rPr lang="en-GB" sz="1200" baseline="30000" dirty="0">
                          <a:effectLst/>
                        </a:rPr>
                        <a:t>2+</a:t>
                      </a:r>
                      <a:r>
                        <a:rPr lang="en-GB" sz="1200" dirty="0">
                          <a:effectLst/>
                        </a:rPr>
                        <a:t>&gt;Na</a:t>
                      </a:r>
                      <a:r>
                        <a:rPr lang="en-GB" sz="1200" baseline="30000" dirty="0">
                          <a:effectLst/>
                        </a:rPr>
                        <a:t>+</a:t>
                      </a:r>
                      <a:r>
                        <a:rPr lang="en-GB" sz="1200" dirty="0">
                          <a:effectLst/>
                        </a:rPr>
                        <a:t>&gt;K</a:t>
                      </a:r>
                      <a:r>
                        <a:rPr lang="en-GB" sz="1200" baseline="30000" dirty="0">
                          <a:effectLst/>
                        </a:rPr>
                        <a:t>+</a:t>
                      </a:r>
                      <a:endParaRPr lang="en-GB" sz="1200" dirty="0">
                        <a:effectLst/>
                        <a:latin typeface="Times New Roman" panose="02020603050405020304" pitchFamily="18" charset="0"/>
                        <a:ea typeface="SimSun" panose="02010600030101010101" pitchFamily="2" charset="-122"/>
                      </a:endParaRPr>
                    </a:p>
                  </a:txBody>
                  <a:tcPr marL="36195" marR="36195" marT="0" marB="0">
                    <a:noFill/>
                  </a:tcPr>
                </a:tc>
                <a:extLst>
                  <a:ext uri="{0D108BD9-81ED-4DB2-BD59-A6C34878D82A}">
                    <a16:rowId xmlns="" xmlns:a16="http://schemas.microsoft.com/office/drawing/2014/main" val="2547977474"/>
                  </a:ext>
                </a:extLst>
              </a:tr>
            </a:tbl>
          </a:graphicData>
        </a:graphic>
      </p:graphicFrame>
      <p:sp>
        <p:nvSpPr>
          <p:cNvPr id="6" name="Rectangle 1"/>
          <p:cNvSpPr>
            <a:spLocks noChangeArrowheads="1"/>
          </p:cNvSpPr>
          <p:nvPr/>
        </p:nvSpPr>
        <p:spPr bwMode="auto">
          <a:xfrm>
            <a:off x="3161815" y="2844055"/>
            <a:ext cx="3591273"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0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pH and </a:t>
            </a:r>
            <a:r>
              <a:rPr kumimoji="0" lang="en-US" altLang="zh-CN" sz="1000" b="0" i="1"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t>conductivity </a:t>
            </a:r>
            <a:r>
              <a:rPr kumimoji="0" lang="en-US" altLang="zh-CN" sz="1000" b="0" i="1"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t>(mS.cm</a:t>
            </a:r>
            <a:r>
              <a:rPr kumimoji="0" lang="en-US" altLang="zh-CN" sz="1000" b="0" i="1" u="none" strike="noStrike" cap="none" normalizeH="0" baseline="30000" smtClean="0">
                <a:ln>
                  <a:noFill/>
                </a:ln>
                <a:solidFill>
                  <a:schemeClr val="tx1"/>
                </a:solidFill>
                <a:effectLst/>
                <a:latin typeface="Arial" panose="020B0604020202020204" pitchFamily="34" charset="0"/>
                <a:ea typeface="Times New Roman" panose="02020603050405020304" pitchFamily="18" charset="0"/>
              </a:rPr>
              <a:t>-1</a:t>
            </a:r>
            <a:r>
              <a:rPr kumimoji="0" lang="en-US" altLang="zh-CN" sz="10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measured in lab at 25°C</a:t>
            </a:r>
            <a:endParaRPr kumimoji="0" lang="en-US" altLang="zh-CN" sz="1800" b="0" i="1" u="none" strike="noStrike" cap="none" normalizeH="0" baseline="0" dirty="0" smtClean="0">
              <a:ln>
                <a:noFill/>
              </a:ln>
              <a:solidFill>
                <a:schemeClr val="tx1"/>
              </a:solidFill>
              <a:effectLst/>
              <a:latin typeface="Arial" panose="020B060402020202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3599" y="3198187"/>
            <a:ext cx="2796540" cy="2097899"/>
          </a:xfrm>
          <a:prstGeom prst="rect">
            <a:avLst/>
          </a:prstGeom>
          <a:effectLst>
            <a:outerShdw blurRad="50800" dist="38100" dir="2700000" algn="tl" rotWithShape="0">
              <a:prstClr val="black">
                <a:alpha val="40000"/>
              </a:prstClr>
            </a:outerShdw>
          </a:effectLst>
        </p:spPr>
      </p:pic>
      <p:grpSp>
        <p:nvGrpSpPr>
          <p:cNvPr id="8" name="Group 7"/>
          <p:cNvGrpSpPr/>
          <p:nvPr/>
        </p:nvGrpSpPr>
        <p:grpSpPr>
          <a:xfrm>
            <a:off x="96598" y="824635"/>
            <a:ext cx="2848403" cy="5901690"/>
            <a:chOff x="9021185" y="824635"/>
            <a:chExt cx="2848403" cy="5901690"/>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1185" y="824635"/>
              <a:ext cx="2848403" cy="5901690"/>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00360" y="1337450"/>
              <a:ext cx="1309828" cy="495760"/>
            </a:xfrm>
            <a:prstGeom prst="rect">
              <a:avLst/>
            </a:prstGeom>
          </p:spPr>
        </p:pic>
      </p:gr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07079" y="3185160"/>
            <a:ext cx="2097898" cy="2796540"/>
          </a:xfrm>
          <a:prstGeom prst="rect">
            <a:avLst/>
          </a:prstGeom>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63599" y="5401444"/>
            <a:ext cx="6358713" cy="1399492"/>
          </a:xfrm>
          <a:prstGeom prst="rect">
            <a:avLst/>
          </a:prstGeom>
          <a:effectLst>
            <a:outerShdw blurRad="50800" dist="38100" dir="2700000" algn="tl" rotWithShape="0">
              <a:prstClr val="black">
                <a:alpha val="40000"/>
              </a:prstClr>
            </a:outerShdw>
          </a:effectLst>
        </p:spPr>
      </p:pic>
      <p:sp>
        <p:nvSpPr>
          <p:cNvPr id="13" name="TextBox 12"/>
          <p:cNvSpPr txBox="1"/>
          <p:nvPr/>
        </p:nvSpPr>
        <p:spPr>
          <a:xfrm>
            <a:off x="246342" y="1767950"/>
            <a:ext cx="643125" cy="246221"/>
          </a:xfrm>
          <a:prstGeom prst="rect">
            <a:avLst/>
          </a:prstGeom>
          <a:solidFill>
            <a:schemeClr val="tx1"/>
          </a:solidFill>
          <a:effectLst>
            <a:softEdge rad="63500"/>
          </a:effectLst>
        </p:spPr>
        <p:txBody>
          <a:bodyPr wrap="none" rtlCol="0">
            <a:spAutoFit/>
          </a:bodyPr>
          <a:lstStyle/>
          <a:p>
            <a:r>
              <a:rPr lang="fr-FR" sz="1000" b="1" dirty="0" err="1" smtClean="0">
                <a:solidFill>
                  <a:srgbClr val="00FFFF"/>
                </a:solidFill>
                <a:latin typeface="+mj-lt"/>
              </a:rPr>
              <a:t>Red</a:t>
            </a:r>
            <a:r>
              <a:rPr lang="fr-FR" sz="1000" b="1" dirty="0" smtClean="0">
                <a:solidFill>
                  <a:srgbClr val="00FFFF"/>
                </a:solidFill>
                <a:latin typeface="+mj-lt"/>
              </a:rPr>
              <a:t> Pool</a:t>
            </a:r>
            <a:endParaRPr lang="en-GB" sz="1000" b="1" dirty="0" smtClean="0">
              <a:solidFill>
                <a:srgbClr val="00FFFF"/>
              </a:solidFill>
              <a:latin typeface="+mj-lt"/>
            </a:endParaRPr>
          </a:p>
        </p:txBody>
      </p:sp>
      <p:sp>
        <p:nvSpPr>
          <p:cNvPr id="14" name="TextBox 13"/>
          <p:cNvSpPr txBox="1"/>
          <p:nvPr/>
        </p:nvSpPr>
        <p:spPr>
          <a:xfrm>
            <a:off x="1251185" y="1902179"/>
            <a:ext cx="782587" cy="246221"/>
          </a:xfrm>
          <a:prstGeom prst="rect">
            <a:avLst/>
          </a:prstGeom>
          <a:solidFill>
            <a:schemeClr val="tx1"/>
          </a:solidFill>
          <a:effectLst>
            <a:softEdge rad="63500"/>
          </a:effectLst>
        </p:spPr>
        <p:txBody>
          <a:bodyPr wrap="none" rtlCol="0">
            <a:spAutoFit/>
          </a:bodyPr>
          <a:lstStyle/>
          <a:p>
            <a:r>
              <a:rPr lang="fr-FR" sz="1000" b="1" dirty="0" smtClean="0">
                <a:solidFill>
                  <a:srgbClr val="00FFFF"/>
                </a:solidFill>
                <a:latin typeface="+mj-lt"/>
              </a:rPr>
              <a:t>Yellow Pool</a:t>
            </a:r>
            <a:endParaRPr lang="en-GB" sz="1000" b="1" dirty="0" smtClean="0">
              <a:solidFill>
                <a:srgbClr val="00FFFF"/>
              </a:solidFill>
              <a:latin typeface="+mj-lt"/>
            </a:endParaRPr>
          </a:p>
        </p:txBody>
      </p:sp>
      <p:sp>
        <p:nvSpPr>
          <p:cNvPr id="15" name="TextBox 14"/>
          <p:cNvSpPr txBox="1"/>
          <p:nvPr/>
        </p:nvSpPr>
        <p:spPr>
          <a:xfrm>
            <a:off x="5663599" y="5401444"/>
            <a:ext cx="788999" cy="246221"/>
          </a:xfrm>
          <a:prstGeom prst="rect">
            <a:avLst/>
          </a:prstGeom>
          <a:solidFill>
            <a:schemeClr val="tx1"/>
          </a:solidFill>
          <a:effectLst>
            <a:softEdge rad="63500"/>
          </a:effectLst>
        </p:spPr>
        <p:txBody>
          <a:bodyPr wrap="none" rtlCol="0">
            <a:spAutoFit/>
          </a:bodyPr>
          <a:lstStyle/>
          <a:p>
            <a:r>
              <a:rPr lang="fr-FR" sz="1000" b="1" dirty="0" smtClean="0">
                <a:solidFill>
                  <a:srgbClr val="00FFFF"/>
                </a:solidFill>
                <a:latin typeface="+mj-lt"/>
              </a:rPr>
              <a:t>Yellow </a:t>
            </a:r>
            <a:r>
              <a:rPr lang="fr-FR" sz="1000" b="1" dirty="0">
                <a:solidFill>
                  <a:srgbClr val="00FFFF"/>
                </a:solidFill>
                <a:latin typeface="+mj-lt"/>
              </a:rPr>
              <a:t>L</a:t>
            </a:r>
            <a:r>
              <a:rPr lang="fr-FR" sz="1000" b="1" dirty="0" smtClean="0">
                <a:solidFill>
                  <a:srgbClr val="00FFFF"/>
                </a:solidFill>
                <a:latin typeface="+mj-lt"/>
              </a:rPr>
              <a:t>ake</a:t>
            </a:r>
            <a:endParaRPr lang="en-GB" sz="1000" b="1" dirty="0" smtClean="0">
              <a:solidFill>
                <a:srgbClr val="00FFFF"/>
              </a:solidFill>
              <a:latin typeface="+mj-lt"/>
            </a:endParaRPr>
          </a:p>
        </p:txBody>
      </p:sp>
      <p:sp>
        <p:nvSpPr>
          <p:cNvPr id="16" name="TextBox 15"/>
          <p:cNvSpPr txBox="1"/>
          <p:nvPr/>
        </p:nvSpPr>
        <p:spPr>
          <a:xfrm>
            <a:off x="8718761" y="3861846"/>
            <a:ext cx="3383280" cy="738664"/>
          </a:xfrm>
          <a:prstGeom prst="rect">
            <a:avLst/>
          </a:prstGeom>
          <a:noFill/>
        </p:spPr>
        <p:txBody>
          <a:bodyPr wrap="square" rtlCol="0">
            <a:spAutoFit/>
          </a:bodyPr>
          <a:lstStyle/>
          <a:p>
            <a:pPr algn="ctr"/>
            <a:r>
              <a:rPr lang="fr-FR" sz="1400" dirty="0" err="1" smtClean="0">
                <a:latin typeface="+mj-lt"/>
              </a:rPr>
              <a:t>Fluids</a:t>
            </a:r>
            <a:r>
              <a:rPr lang="fr-FR" sz="1400" dirty="0" smtClean="0">
                <a:latin typeface="+mj-lt"/>
              </a:rPr>
              <a:t> have distinct composition, </a:t>
            </a:r>
            <a:r>
              <a:rPr lang="fr-FR" sz="1400" dirty="0" err="1" smtClean="0">
                <a:latin typeface="+mj-lt"/>
              </a:rPr>
              <a:t>probably</a:t>
            </a:r>
            <a:r>
              <a:rPr lang="fr-FR" sz="1400" dirty="0" smtClean="0">
                <a:latin typeface="+mj-lt"/>
              </a:rPr>
              <a:t> </a:t>
            </a:r>
            <a:r>
              <a:rPr lang="fr-FR" sz="1400" dirty="0" err="1" smtClean="0">
                <a:latin typeface="+mj-lt"/>
              </a:rPr>
              <a:t>reflecting</a:t>
            </a:r>
            <a:r>
              <a:rPr lang="fr-FR" sz="1400" dirty="0" smtClean="0">
                <a:latin typeface="+mj-lt"/>
              </a:rPr>
              <a:t> </a:t>
            </a:r>
            <a:r>
              <a:rPr lang="fr-FR" sz="1400" dirty="0" err="1" smtClean="0">
                <a:latin typeface="+mj-lt"/>
              </a:rPr>
              <a:t>different</a:t>
            </a:r>
            <a:r>
              <a:rPr lang="fr-FR" sz="1400" dirty="0" smtClean="0">
                <a:latin typeface="+mj-lt"/>
              </a:rPr>
              <a:t> local composition of </a:t>
            </a:r>
            <a:r>
              <a:rPr lang="fr-FR" sz="1400" dirty="0" err="1" smtClean="0">
                <a:latin typeface="+mj-lt"/>
              </a:rPr>
              <a:t>sediments</a:t>
            </a:r>
            <a:r>
              <a:rPr lang="fr-FR" sz="1400" dirty="0" smtClean="0">
                <a:latin typeface="+mj-lt"/>
              </a:rPr>
              <a:t> </a:t>
            </a:r>
            <a:r>
              <a:rPr lang="fr-FR" sz="1400" dirty="0" err="1" smtClean="0">
                <a:latin typeface="+mj-lt"/>
              </a:rPr>
              <a:t>underneath</a:t>
            </a:r>
            <a:endParaRPr lang="en-GB" sz="1400" dirty="0" smtClean="0">
              <a:latin typeface="+mj-lt"/>
            </a:endParaRPr>
          </a:p>
        </p:txBody>
      </p:sp>
      <p:sp>
        <p:nvSpPr>
          <p:cNvPr id="17" name="TextBox 16"/>
          <p:cNvSpPr txBox="1"/>
          <p:nvPr/>
        </p:nvSpPr>
        <p:spPr>
          <a:xfrm>
            <a:off x="5663599" y="3228220"/>
            <a:ext cx="643125" cy="246221"/>
          </a:xfrm>
          <a:prstGeom prst="rect">
            <a:avLst/>
          </a:prstGeom>
          <a:solidFill>
            <a:schemeClr val="tx1"/>
          </a:solidFill>
          <a:effectLst>
            <a:softEdge rad="63500"/>
          </a:effectLst>
        </p:spPr>
        <p:txBody>
          <a:bodyPr wrap="none" rtlCol="0">
            <a:spAutoFit/>
          </a:bodyPr>
          <a:lstStyle/>
          <a:p>
            <a:r>
              <a:rPr lang="fr-FR" sz="1000" b="1" dirty="0" err="1" smtClean="0">
                <a:solidFill>
                  <a:srgbClr val="00FFFF"/>
                </a:solidFill>
                <a:latin typeface="+mj-lt"/>
              </a:rPr>
              <a:t>Red</a:t>
            </a:r>
            <a:r>
              <a:rPr lang="fr-FR" sz="1000" b="1" dirty="0" smtClean="0">
                <a:solidFill>
                  <a:srgbClr val="00FFFF"/>
                </a:solidFill>
                <a:latin typeface="+mj-lt"/>
              </a:rPr>
              <a:t> Pool</a:t>
            </a:r>
            <a:endParaRPr lang="en-GB" sz="1000" b="1" dirty="0" smtClean="0">
              <a:solidFill>
                <a:srgbClr val="00FFFF"/>
              </a:solidFill>
              <a:latin typeface="+mj-lt"/>
            </a:endParaRPr>
          </a:p>
        </p:txBody>
      </p:sp>
      <p:sp>
        <p:nvSpPr>
          <p:cNvPr id="18" name="TextBox 17"/>
          <p:cNvSpPr txBox="1"/>
          <p:nvPr/>
        </p:nvSpPr>
        <p:spPr>
          <a:xfrm>
            <a:off x="3307079" y="3228220"/>
            <a:ext cx="782587" cy="246221"/>
          </a:xfrm>
          <a:prstGeom prst="rect">
            <a:avLst/>
          </a:prstGeom>
          <a:solidFill>
            <a:schemeClr val="tx1"/>
          </a:solidFill>
          <a:effectLst>
            <a:softEdge rad="63500"/>
          </a:effectLst>
        </p:spPr>
        <p:txBody>
          <a:bodyPr wrap="none" rtlCol="0">
            <a:spAutoFit/>
          </a:bodyPr>
          <a:lstStyle/>
          <a:p>
            <a:r>
              <a:rPr lang="fr-FR" sz="1000" b="1" dirty="0" smtClean="0">
                <a:solidFill>
                  <a:srgbClr val="00FFFF"/>
                </a:solidFill>
                <a:latin typeface="+mj-lt"/>
              </a:rPr>
              <a:t>Yellow Pool</a:t>
            </a:r>
            <a:endParaRPr lang="en-GB" sz="1000" b="1" dirty="0" smtClean="0">
              <a:solidFill>
                <a:srgbClr val="00FFFF"/>
              </a:solidFill>
              <a:latin typeface="+mj-lt"/>
            </a:endParaRPr>
          </a:p>
        </p:txBody>
      </p:sp>
      <p:sp>
        <p:nvSpPr>
          <p:cNvPr id="19" name="TextBox 18"/>
          <p:cNvSpPr txBox="1"/>
          <p:nvPr/>
        </p:nvSpPr>
        <p:spPr>
          <a:xfrm>
            <a:off x="638518" y="4000915"/>
            <a:ext cx="774571" cy="246221"/>
          </a:xfrm>
          <a:prstGeom prst="rect">
            <a:avLst/>
          </a:prstGeom>
          <a:solidFill>
            <a:schemeClr val="tx1"/>
          </a:solidFill>
          <a:effectLst>
            <a:softEdge rad="63500"/>
          </a:effectLst>
        </p:spPr>
        <p:txBody>
          <a:bodyPr wrap="none" rtlCol="0">
            <a:spAutoFit/>
          </a:bodyPr>
          <a:lstStyle/>
          <a:p>
            <a:r>
              <a:rPr lang="fr-FR" sz="1000" b="1" dirty="0" err="1" smtClean="0">
                <a:solidFill>
                  <a:srgbClr val="00FFFF"/>
                </a:solidFill>
                <a:latin typeface="+mj-lt"/>
              </a:rPr>
              <a:t>Yellow</a:t>
            </a:r>
            <a:r>
              <a:rPr lang="fr-FR" sz="1000" b="1" dirty="0" smtClean="0">
                <a:solidFill>
                  <a:srgbClr val="00FFFF"/>
                </a:solidFill>
                <a:latin typeface="+mj-lt"/>
              </a:rPr>
              <a:t> Lake</a:t>
            </a:r>
            <a:endParaRPr lang="en-GB" sz="1000" b="1" dirty="0" smtClean="0">
              <a:solidFill>
                <a:srgbClr val="00FFFF"/>
              </a:solidFill>
              <a:latin typeface="+mj-lt"/>
            </a:endParaRPr>
          </a:p>
        </p:txBody>
      </p:sp>
    </p:spTree>
    <p:extLst>
      <p:ext uri="{BB962C8B-B14F-4D97-AF65-F5344CB8AC3E}">
        <p14:creationId xmlns:p14="http://schemas.microsoft.com/office/powerpoint/2010/main" val="701790515"/>
      </p:ext>
    </p:extLst>
  </p:cSld>
  <p:clrMapOvr>
    <a:masterClrMapping/>
  </p:clrMapOvr>
  <mc:AlternateContent xmlns:mc="http://schemas.openxmlformats.org/markup-compatibility/2006">
    <mc:Choice xmlns:p14="http://schemas.microsoft.com/office/powerpoint/2010/main" Requires="p14">
      <p:transition spd="slow" p14:dur="2000" advTm="40032"/>
    </mc:Choice>
    <mc:Fallback>
      <p:transition spd="slow" advTm="40032"/>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4660" y="1844146"/>
            <a:ext cx="5599677" cy="1724829"/>
          </a:xfrm>
          <a:prstGeom prst="rect">
            <a:avLst/>
          </a:prstGeom>
        </p:spPr>
      </p:pic>
      <p:grpSp>
        <p:nvGrpSpPr>
          <p:cNvPr id="2" name="Group 1"/>
          <p:cNvGrpSpPr/>
          <p:nvPr/>
        </p:nvGrpSpPr>
        <p:grpSpPr>
          <a:xfrm>
            <a:off x="255981" y="879466"/>
            <a:ext cx="5118513" cy="5027583"/>
            <a:chOff x="234547" y="2339558"/>
            <a:chExt cx="3823376" cy="3755454"/>
          </a:xfrm>
        </p:grpSpPr>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4547" y="2339558"/>
              <a:ext cx="3823376" cy="3755454"/>
            </a:xfrm>
            <a:prstGeom prst="rect">
              <a:avLst/>
            </a:prstGeom>
            <a:effectLst>
              <a:outerShdw blurRad="50800" dist="38100" dir="2700000" algn="tl" rotWithShape="0">
                <a:prstClr val="black">
                  <a:alpha val="40000"/>
                </a:prstClr>
              </a:outerShdw>
            </a:effectLst>
          </p:spPr>
        </p:pic>
        <p:sp>
          <p:nvSpPr>
            <p:cNvPr id="4" name="TextBox 3"/>
            <p:cNvSpPr txBox="1"/>
            <p:nvPr/>
          </p:nvSpPr>
          <p:spPr>
            <a:xfrm>
              <a:off x="2262949" y="4942945"/>
              <a:ext cx="1624618" cy="505779"/>
            </a:xfrm>
            <a:prstGeom prst="rect">
              <a:avLst/>
            </a:prstGeom>
            <a:noFill/>
          </p:spPr>
          <p:txBody>
            <a:bodyPr wrap="square" rtlCol="0">
              <a:spAutoFit/>
            </a:bodyPr>
            <a:lstStyle/>
            <a:p>
              <a:r>
                <a:rPr lang="fr-FR" sz="1400" dirty="0" err="1" smtClean="0">
                  <a:solidFill>
                    <a:srgbClr val="FF0000"/>
                  </a:solidFill>
                  <a:latin typeface="+mj-lt"/>
                </a:rPr>
                <a:t>magmatic</a:t>
              </a:r>
              <a:r>
                <a:rPr lang="fr-FR" sz="1400" dirty="0" smtClean="0">
                  <a:solidFill>
                    <a:srgbClr val="FF0000"/>
                  </a:solidFill>
                  <a:latin typeface="+mj-lt"/>
                </a:rPr>
                <a:t> intrusion</a:t>
              </a:r>
            </a:p>
            <a:p>
              <a:r>
                <a:rPr lang="fr-FR" sz="1400" dirty="0" err="1" smtClean="0">
                  <a:solidFill>
                    <a:srgbClr val="FF0000"/>
                  </a:solidFill>
                  <a:latin typeface="+mj-lt"/>
                </a:rPr>
                <a:t>Oct-Nov</a:t>
              </a:r>
              <a:r>
                <a:rPr lang="fr-FR" sz="1400" dirty="0" smtClean="0">
                  <a:solidFill>
                    <a:srgbClr val="FF0000"/>
                  </a:solidFill>
                  <a:latin typeface="+mj-lt"/>
                </a:rPr>
                <a:t> 2004</a:t>
              </a:r>
            </a:p>
            <a:p>
              <a:r>
                <a:rPr lang="fr-FR" sz="1000" i="1" dirty="0" smtClean="0">
                  <a:solidFill>
                    <a:srgbClr val="FF0000"/>
                  </a:solidFill>
                  <a:latin typeface="+mj-lt"/>
                </a:rPr>
                <a:t>Nobile et al. 2012 </a:t>
              </a:r>
              <a:endParaRPr lang="fr-CH" sz="1000" i="1" dirty="0">
                <a:solidFill>
                  <a:srgbClr val="FF0000"/>
                </a:solidFill>
                <a:latin typeface="+mj-lt"/>
              </a:endParaRPr>
            </a:p>
          </p:txBody>
        </p:sp>
        <p:sp>
          <p:nvSpPr>
            <p:cNvPr id="33" name="TextBox 32"/>
            <p:cNvSpPr txBox="1"/>
            <p:nvPr/>
          </p:nvSpPr>
          <p:spPr>
            <a:xfrm>
              <a:off x="1767648" y="2519937"/>
              <a:ext cx="1447770" cy="275880"/>
            </a:xfrm>
            <a:prstGeom prst="rect">
              <a:avLst/>
            </a:prstGeom>
            <a:noFill/>
          </p:spPr>
          <p:txBody>
            <a:bodyPr wrap="square" rtlCol="0">
              <a:spAutoFit/>
            </a:bodyPr>
            <a:lstStyle/>
            <a:p>
              <a:r>
                <a:rPr lang="fr-FR" dirty="0" smtClean="0">
                  <a:solidFill>
                    <a:schemeClr val="bg1"/>
                  </a:solidFill>
                  <a:latin typeface="+mj-lt"/>
                </a:rPr>
                <a:t>Yellow Lake fissure</a:t>
              </a:r>
            </a:p>
          </p:txBody>
        </p:sp>
        <p:sp>
          <p:nvSpPr>
            <p:cNvPr id="5" name="TextBox 4"/>
            <p:cNvSpPr txBox="1"/>
            <p:nvPr/>
          </p:nvSpPr>
          <p:spPr>
            <a:xfrm>
              <a:off x="279943" y="2395496"/>
              <a:ext cx="1128533" cy="551760"/>
            </a:xfrm>
            <a:prstGeom prst="rect">
              <a:avLst/>
            </a:prstGeom>
            <a:noFill/>
          </p:spPr>
          <p:txBody>
            <a:bodyPr wrap="square" rtlCol="0">
              <a:spAutoFit/>
            </a:bodyPr>
            <a:lstStyle/>
            <a:p>
              <a:r>
                <a:rPr lang="fr-FR" sz="1400" dirty="0" smtClean="0">
                  <a:solidFill>
                    <a:srgbClr val="FF0000"/>
                  </a:solidFill>
                  <a:latin typeface="+mj-lt"/>
                </a:rPr>
                <a:t>2004</a:t>
              </a:r>
            </a:p>
            <a:p>
              <a:r>
                <a:rPr lang="fr-FR" sz="1400" dirty="0" smtClean="0">
                  <a:solidFill>
                    <a:srgbClr val="FF0000"/>
                  </a:solidFill>
                  <a:latin typeface="+mj-lt"/>
                </a:rPr>
                <a:t>magma</a:t>
              </a:r>
            </a:p>
            <a:p>
              <a:r>
                <a:rPr lang="fr-FR" sz="1400" dirty="0" smtClean="0">
                  <a:solidFill>
                    <a:srgbClr val="FF0000"/>
                  </a:solidFill>
                  <a:latin typeface="+mj-lt"/>
                </a:rPr>
                <a:t>injection centre</a:t>
              </a:r>
              <a:endParaRPr lang="fr-CH" sz="1400" dirty="0">
                <a:solidFill>
                  <a:srgbClr val="FF0000"/>
                </a:solidFill>
                <a:latin typeface="+mj-lt"/>
              </a:endParaRPr>
            </a:p>
          </p:txBody>
        </p:sp>
      </p:grpSp>
      <p:grpSp>
        <p:nvGrpSpPr>
          <p:cNvPr id="19" name="Group 18"/>
          <p:cNvGrpSpPr/>
          <p:nvPr/>
        </p:nvGrpSpPr>
        <p:grpSpPr>
          <a:xfrm>
            <a:off x="316754" y="1718162"/>
            <a:ext cx="5006124" cy="1887994"/>
            <a:chOff x="316754" y="1718162"/>
            <a:chExt cx="5006124" cy="1887994"/>
          </a:xfrm>
        </p:grpSpPr>
        <p:sp>
          <p:nvSpPr>
            <p:cNvPr id="14" name="Down Arrow 13"/>
            <p:cNvSpPr/>
            <p:nvPr/>
          </p:nvSpPr>
          <p:spPr>
            <a:xfrm rot="4084112">
              <a:off x="1373663" y="3033909"/>
              <a:ext cx="601044" cy="216876"/>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7" name="Down Arrow 26"/>
            <p:cNvSpPr/>
            <p:nvPr/>
          </p:nvSpPr>
          <p:spPr>
            <a:xfrm rot="14839636">
              <a:off x="3412021" y="2266639"/>
              <a:ext cx="601044" cy="216876"/>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8" name="TextBox 17"/>
            <p:cNvSpPr txBox="1"/>
            <p:nvPr/>
          </p:nvSpPr>
          <p:spPr>
            <a:xfrm>
              <a:off x="316754" y="3082936"/>
              <a:ext cx="777777" cy="523220"/>
            </a:xfrm>
            <a:prstGeom prst="rect">
              <a:avLst/>
            </a:prstGeom>
            <a:noFill/>
          </p:spPr>
          <p:txBody>
            <a:bodyPr wrap="none" rtlCol="0">
              <a:spAutoFit/>
            </a:bodyPr>
            <a:lstStyle/>
            <a:p>
              <a:pPr algn="ctr"/>
              <a:r>
                <a:rPr lang="fr-FR" sz="1400" dirty="0" smtClean="0">
                  <a:solidFill>
                    <a:srgbClr val="FFFF00"/>
                  </a:solidFill>
                </a:rPr>
                <a:t>NUBIAN</a:t>
              </a:r>
            </a:p>
            <a:p>
              <a:pPr algn="ctr"/>
              <a:r>
                <a:rPr lang="fr-FR" sz="1400" dirty="0" smtClean="0">
                  <a:solidFill>
                    <a:srgbClr val="FFFF00"/>
                  </a:solidFill>
                </a:rPr>
                <a:t>PLATE</a:t>
              </a:r>
              <a:endParaRPr lang="fr-CH" sz="1400" dirty="0">
                <a:solidFill>
                  <a:srgbClr val="FFFF00"/>
                </a:solidFill>
              </a:endParaRPr>
            </a:p>
          </p:txBody>
        </p:sp>
        <p:sp>
          <p:nvSpPr>
            <p:cNvPr id="29" name="TextBox 28"/>
            <p:cNvSpPr txBox="1"/>
            <p:nvPr/>
          </p:nvSpPr>
          <p:spPr>
            <a:xfrm>
              <a:off x="4193786" y="1718162"/>
              <a:ext cx="1129092" cy="523220"/>
            </a:xfrm>
            <a:prstGeom prst="rect">
              <a:avLst/>
            </a:prstGeom>
            <a:noFill/>
          </p:spPr>
          <p:txBody>
            <a:bodyPr wrap="none" rtlCol="0">
              <a:spAutoFit/>
            </a:bodyPr>
            <a:lstStyle/>
            <a:p>
              <a:pPr algn="ctr"/>
              <a:r>
                <a:rPr lang="fr-FR" sz="1400" dirty="0" smtClean="0">
                  <a:solidFill>
                    <a:srgbClr val="FFFF00"/>
                  </a:solidFill>
                </a:rPr>
                <a:t>DANAKIL</a:t>
              </a:r>
            </a:p>
            <a:p>
              <a:pPr algn="ctr"/>
              <a:r>
                <a:rPr lang="fr-FR" sz="1400" dirty="0" smtClean="0">
                  <a:solidFill>
                    <a:srgbClr val="FFFF00"/>
                  </a:solidFill>
                </a:rPr>
                <a:t>MICROPLATE</a:t>
              </a:r>
              <a:endParaRPr lang="fr-CH" sz="1400" dirty="0">
                <a:solidFill>
                  <a:srgbClr val="FFFF00"/>
                </a:solidFill>
              </a:endParaRPr>
            </a:p>
          </p:txBody>
        </p:sp>
      </p:grpSp>
      <p:sp>
        <p:nvSpPr>
          <p:cNvPr id="17" name="TextBox 16"/>
          <p:cNvSpPr txBox="1"/>
          <p:nvPr/>
        </p:nvSpPr>
        <p:spPr>
          <a:xfrm>
            <a:off x="3914339" y="52918"/>
            <a:ext cx="4363374" cy="646331"/>
          </a:xfrm>
          <a:prstGeom prst="rect">
            <a:avLst/>
          </a:prstGeom>
          <a:noFill/>
        </p:spPr>
        <p:txBody>
          <a:bodyPr wrap="none" rtlCol="0">
            <a:spAutoFit/>
          </a:bodyPr>
          <a:lstStyle/>
          <a:p>
            <a:pPr algn="ctr"/>
            <a:r>
              <a:rPr lang="fr-FR" sz="3600" dirty="0" err="1" smtClean="0">
                <a:latin typeface="+mj-lt"/>
              </a:rPr>
              <a:t>Other</a:t>
            </a:r>
            <a:r>
              <a:rPr lang="fr-FR" sz="3600" dirty="0" smtClean="0">
                <a:latin typeface="+mj-lt"/>
              </a:rPr>
              <a:t> </a:t>
            </a:r>
            <a:r>
              <a:rPr lang="fr-FR" sz="3600" dirty="0" err="1" smtClean="0">
                <a:latin typeface="+mj-lt"/>
              </a:rPr>
              <a:t>recorded</a:t>
            </a:r>
            <a:r>
              <a:rPr lang="fr-FR" sz="3600" dirty="0" smtClean="0">
                <a:latin typeface="+mj-lt"/>
              </a:rPr>
              <a:t> </a:t>
            </a:r>
            <a:r>
              <a:rPr lang="fr-FR" sz="3600" dirty="0" err="1" smtClean="0">
                <a:latin typeface="+mj-lt"/>
              </a:rPr>
              <a:t>events</a:t>
            </a:r>
            <a:endParaRPr lang="en-GB" sz="3600" dirty="0">
              <a:latin typeface="+mj-lt"/>
            </a:endParaRPr>
          </a:p>
        </p:txBody>
      </p:sp>
      <p:sp>
        <p:nvSpPr>
          <p:cNvPr id="20" name="TextBox 19"/>
          <p:cNvSpPr txBox="1"/>
          <p:nvPr/>
        </p:nvSpPr>
        <p:spPr>
          <a:xfrm>
            <a:off x="5589349" y="874498"/>
            <a:ext cx="6425537" cy="923330"/>
          </a:xfrm>
          <a:prstGeom prst="rect">
            <a:avLst/>
          </a:prstGeom>
          <a:noFill/>
        </p:spPr>
        <p:txBody>
          <a:bodyPr wrap="square" rtlCol="0">
            <a:spAutoFit/>
          </a:bodyPr>
          <a:lstStyle/>
          <a:p>
            <a:pPr marL="285750" indent="-285750">
              <a:buFont typeface="Arial" panose="020B0604020202020204" pitchFamily="34" charset="0"/>
              <a:buChar char="•"/>
            </a:pPr>
            <a:r>
              <a:rPr lang="fr-FR" dirty="0">
                <a:latin typeface="+mj-lt"/>
              </a:rPr>
              <a:t>D</a:t>
            </a:r>
            <a:r>
              <a:rPr lang="fr-FR" dirty="0" smtClean="0">
                <a:latin typeface="+mj-lt"/>
              </a:rPr>
              <a:t>yke </a:t>
            </a:r>
            <a:r>
              <a:rPr lang="fr-FR" dirty="0">
                <a:latin typeface="+mj-lt"/>
              </a:rPr>
              <a:t>intrusion </a:t>
            </a:r>
            <a:r>
              <a:rPr lang="fr-FR" dirty="0" err="1" smtClean="0">
                <a:latin typeface="+mj-lt"/>
              </a:rPr>
              <a:t>next</a:t>
            </a:r>
            <a:r>
              <a:rPr lang="fr-FR" dirty="0" smtClean="0">
                <a:latin typeface="+mj-lt"/>
              </a:rPr>
              <a:t> to Black </a:t>
            </a:r>
            <a:r>
              <a:rPr lang="fr-FR" dirty="0" err="1" smtClean="0">
                <a:latin typeface="+mj-lt"/>
              </a:rPr>
              <a:t>Mountain</a:t>
            </a:r>
            <a:r>
              <a:rPr lang="fr-FR" dirty="0" smtClean="0">
                <a:latin typeface="+mj-lt"/>
              </a:rPr>
              <a:t> on </a:t>
            </a:r>
            <a:r>
              <a:rPr lang="fr-FR" b="1" dirty="0" smtClean="0">
                <a:latin typeface="+mj-lt"/>
              </a:rPr>
              <a:t>22 </a:t>
            </a:r>
            <a:r>
              <a:rPr lang="fr-FR" b="1" dirty="0" err="1">
                <a:latin typeface="+mj-lt"/>
              </a:rPr>
              <a:t>October</a:t>
            </a:r>
            <a:r>
              <a:rPr lang="fr-FR" b="1" dirty="0">
                <a:latin typeface="+mj-lt"/>
              </a:rPr>
              <a:t> </a:t>
            </a:r>
            <a:r>
              <a:rPr lang="fr-FR" b="1" dirty="0" smtClean="0">
                <a:latin typeface="+mj-lt"/>
              </a:rPr>
              <a:t>2004</a:t>
            </a:r>
            <a:r>
              <a:rPr lang="fr-FR" dirty="0" smtClean="0">
                <a:latin typeface="+mj-lt"/>
              </a:rPr>
              <a:t>, </a:t>
            </a:r>
            <a:r>
              <a:rPr lang="fr-FR" dirty="0" err="1" smtClean="0">
                <a:latin typeface="+mj-lt"/>
              </a:rPr>
              <a:t>followed</a:t>
            </a:r>
            <a:r>
              <a:rPr lang="fr-FR" dirty="0" smtClean="0">
                <a:latin typeface="+mj-lt"/>
              </a:rPr>
              <a:t> by </a:t>
            </a:r>
            <a:r>
              <a:rPr lang="fr-FR" dirty="0" err="1" smtClean="0">
                <a:latin typeface="+mj-lt"/>
              </a:rPr>
              <a:t>seismic</a:t>
            </a:r>
            <a:r>
              <a:rPr lang="fr-FR" dirty="0" smtClean="0">
                <a:latin typeface="+mj-lt"/>
              </a:rPr>
              <a:t> </a:t>
            </a:r>
            <a:r>
              <a:rPr lang="fr-FR" dirty="0" err="1" smtClean="0">
                <a:latin typeface="+mj-lt"/>
              </a:rPr>
              <a:t>fault</a:t>
            </a:r>
            <a:r>
              <a:rPr lang="fr-FR" dirty="0" smtClean="0">
                <a:latin typeface="+mj-lt"/>
              </a:rPr>
              <a:t> slip </a:t>
            </a:r>
            <a:r>
              <a:rPr lang="fr-FR" dirty="0" err="1" smtClean="0">
                <a:latin typeface="+mj-lt"/>
              </a:rPr>
              <a:t>between</a:t>
            </a:r>
            <a:r>
              <a:rPr lang="fr-FR" dirty="0" smtClean="0">
                <a:latin typeface="+mj-lt"/>
              </a:rPr>
              <a:t> </a:t>
            </a:r>
            <a:r>
              <a:rPr lang="fr-FR" b="1" dirty="0" smtClean="0">
                <a:latin typeface="+mj-lt"/>
              </a:rPr>
              <a:t>27 </a:t>
            </a:r>
            <a:r>
              <a:rPr lang="fr-FR" b="1" dirty="0" err="1" smtClean="0">
                <a:latin typeface="+mj-lt"/>
              </a:rPr>
              <a:t>October</a:t>
            </a:r>
            <a:r>
              <a:rPr lang="fr-FR" b="1" dirty="0" smtClean="0">
                <a:latin typeface="+mj-lt"/>
              </a:rPr>
              <a:t> </a:t>
            </a:r>
            <a:r>
              <a:rPr lang="fr-FR" dirty="0" smtClean="0">
                <a:latin typeface="+mj-lt"/>
              </a:rPr>
              <a:t>and </a:t>
            </a:r>
            <a:r>
              <a:rPr lang="fr-FR" b="1" dirty="0" smtClean="0">
                <a:latin typeface="+mj-lt"/>
              </a:rPr>
              <a:t>4 </a:t>
            </a:r>
            <a:r>
              <a:rPr lang="fr-FR" b="1" dirty="0" err="1" smtClean="0">
                <a:latin typeface="+mj-lt"/>
              </a:rPr>
              <a:t>November</a:t>
            </a:r>
            <a:r>
              <a:rPr lang="fr-FR" dirty="0" smtClean="0">
                <a:latin typeface="+mj-lt"/>
              </a:rPr>
              <a:t> 2 km </a:t>
            </a:r>
            <a:r>
              <a:rPr lang="fr-FR" dirty="0" err="1" smtClean="0">
                <a:latin typeface="+mj-lt"/>
              </a:rPr>
              <a:t>away</a:t>
            </a:r>
            <a:r>
              <a:rPr lang="fr-FR" dirty="0" smtClean="0">
                <a:latin typeface="+mj-lt"/>
              </a:rPr>
              <a:t> </a:t>
            </a:r>
            <a:r>
              <a:rPr lang="fr-FR" dirty="0" err="1" smtClean="0">
                <a:latin typeface="+mj-lt"/>
              </a:rPr>
              <a:t>from</a:t>
            </a:r>
            <a:r>
              <a:rPr lang="fr-FR" dirty="0" smtClean="0">
                <a:latin typeface="+mj-lt"/>
              </a:rPr>
              <a:t> the Yellow Lake fissure</a:t>
            </a:r>
          </a:p>
        </p:txBody>
      </p:sp>
      <p:sp>
        <p:nvSpPr>
          <p:cNvPr id="23" name="Rectangle 22"/>
          <p:cNvSpPr/>
          <p:nvPr/>
        </p:nvSpPr>
        <p:spPr>
          <a:xfrm>
            <a:off x="10800769" y="3610234"/>
            <a:ext cx="1093568" cy="246221"/>
          </a:xfrm>
          <a:prstGeom prst="rect">
            <a:avLst/>
          </a:prstGeom>
        </p:spPr>
        <p:txBody>
          <a:bodyPr wrap="none">
            <a:spAutoFit/>
          </a:bodyPr>
          <a:lstStyle/>
          <a:p>
            <a:pPr algn="ctr"/>
            <a:r>
              <a:rPr lang="en-GB" sz="1000" i="1" dirty="0" smtClean="0">
                <a:latin typeface="+mj-lt"/>
              </a:rPr>
              <a:t>Nobile </a:t>
            </a:r>
            <a:r>
              <a:rPr lang="en-GB" sz="1000" i="1" dirty="0">
                <a:latin typeface="+mj-lt"/>
              </a:rPr>
              <a:t>et al. </a:t>
            </a:r>
            <a:r>
              <a:rPr lang="en-GB" sz="1000" i="1" dirty="0" smtClean="0">
                <a:latin typeface="+mj-lt"/>
              </a:rPr>
              <a:t>2012</a:t>
            </a:r>
            <a:endParaRPr lang="fr-FR" sz="1000" i="1" dirty="0">
              <a:latin typeface="+mj-lt"/>
            </a:endParaRPr>
          </a:p>
        </p:txBody>
      </p:sp>
      <p:grpSp>
        <p:nvGrpSpPr>
          <p:cNvPr id="8" name="Group 7"/>
          <p:cNvGrpSpPr/>
          <p:nvPr/>
        </p:nvGrpSpPr>
        <p:grpSpPr>
          <a:xfrm>
            <a:off x="1388653" y="3562865"/>
            <a:ext cx="1062104" cy="2105892"/>
            <a:chOff x="1388653" y="3562865"/>
            <a:chExt cx="1062104" cy="2105892"/>
          </a:xfrm>
        </p:grpSpPr>
        <p:cxnSp>
          <p:nvCxnSpPr>
            <p:cNvPr id="7" name="Straight Connector 6"/>
            <p:cNvCxnSpPr/>
            <p:nvPr/>
          </p:nvCxnSpPr>
          <p:spPr>
            <a:xfrm>
              <a:off x="2125382" y="3562865"/>
              <a:ext cx="325375" cy="20347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388653" y="3634011"/>
              <a:ext cx="325375" cy="20347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 name="TextBox 8"/>
          <p:cNvSpPr txBox="1"/>
          <p:nvPr/>
        </p:nvSpPr>
        <p:spPr>
          <a:xfrm rot="4873569">
            <a:off x="2075286" y="4810897"/>
            <a:ext cx="718466" cy="215444"/>
          </a:xfrm>
          <a:prstGeom prst="rect">
            <a:avLst/>
          </a:prstGeom>
          <a:noFill/>
        </p:spPr>
        <p:txBody>
          <a:bodyPr wrap="none" rtlCol="0">
            <a:spAutoFit/>
          </a:bodyPr>
          <a:lstStyle/>
          <a:p>
            <a:r>
              <a:rPr lang="fr-FR" sz="800" dirty="0" err="1" smtClean="0">
                <a:latin typeface="+mj-lt"/>
              </a:rPr>
              <a:t>Fault</a:t>
            </a:r>
            <a:r>
              <a:rPr lang="fr-FR" sz="800" dirty="0" smtClean="0">
                <a:latin typeface="+mj-lt"/>
              </a:rPr>
              <a:t> </a:t>
            </a:r>
            <a:r>
              <a:rPr lang="fr-FR" sz="800" dirty="0" err="1" smtClean="0">
                <a:latin typeface="+mj-lt"/>
              </a:rPr>
              <a:t>bottom</a:t>
            </a:r>
            <a:endParaRPr lang="en-GB" sz="800" dirty="0" smtClean="0">
              <a:latin typeface="+mj-lt"/>
            </a:endParaRPr>
          </a:p>
        </p:txBody>
      </p:sp>
      <p:sp>
        <p:nvSpPr>
          <p:cNvPr id="25" name="TextBox 24"/>
          <p:cNvSpPr txBox="1"/>
          <p:nvPr/>
        </p:nvSpPr>
        <p:spPr>
          <a:xfrm rot="4807745">
            <a:off x="1436658" y="4994404"/>
            <a:ext cx="550151" cy="215444"/>
          </a:xfrm>
          <a:prstGeom prst="rect">
            <a:avLst/>
          </a:prstGeom>
          <a:noFill/>
        </p:spPr>
        <p:txBody>
          <a:bodyPr wrap="none" rtlCol="0">
            <a:spAutoFit/>
          </a:bodyPr>
          <a:lstStyle/>
          <a:p>
            <a:r>
              <a:rPr lang="fr-FR" sz="800" dirty="0" err="1" smtClean="0">
                <a:latin typeface="+mj-lt"/>
              </a:rPr>
              <a:t>Fault</a:t>
            </a:r>
            <a:r>
              <a:rPr lang="fr-FR" sz="800" dirty="0" smtClean="0">
                <a:latin typeface="+mj-lt"/>
              </a:rPr>
              <a:t> top</a:t>
            </a:r>
            <a:endParaRPr lang="en-GB" sz="800" dirty="0" smtClean="0">
              <a:latin typeface="+mj-lt"/>
            </a:endParaRPr>
          </a:p>
        </p:txBody>
      </p:sp>
      <p:sp>
        <p:nvSpPr>
          <p:cNvPr id="31" name="TextBox 30"/>
          <p:cNvSpPr txBox="1"/>
          <p:nvPr/>
        </p:nvSpPr>
        <p:spPr>
          <a:xfrm>
            <a:off x="5831490" y="3612968"/>
            <a:ext cx="4512282" cy="307777"/>
          </a:xfrm>
          <a:prstGeom prst="rect">
            <a:avLst/>
          </a:prstGeom>
          <a:noFill/>
        </p:spPr>
        <p:txBody>
          <a:bodyPr wrap="square" rtlCol="0">
            <a:spAutoFit/>
          </a:bodyPr>
          <a:lstStyle/>
          <a:p>
            <a:r>
              <a:rPr lang="fr-FR" sz="1400" dirty="0" smtClean="0">
                <a:latin typeface="+mj-lt"/>
              </a:rPr>
              <a:t>No </a:t>
            </a:r>
            <a:r>
              <a:rPr lang="fr-FR" sz="1400" dirty="0" err="1" smtClean="0">
                <a:latin typeface="+mj-lt"/>
              </a:rPr>
              <a:t>evidence</a:t>
            </a:r>
            <a:r>
              <a:rPr lang="fr-FR" sz="1400" dirty="0" smtClean="0">
                <a:latin typeface="+mj-lt"/>
              </a:rPr>
              <a:t> for it </a:t>
            </a:r>
            <a:r>
              <a:rPr lang="fr-FR" sz="1400" dirty="0" err="1" smtClean="0">
                <a:latin typeface="+mj-lt"/>
              </a:rPr>
              <a:t>found</a:t>
            </a:r>
            <a:r>
              <a:rPr lang="fr-FR" sz="1400" dirty="0" smtClean="0">
                <a:latin typeface="+mj-lt"/>
              </a:rPr>
              <a:t> on the </a:t>
            </a:r>
            <a:r>
              <a:rPr lang="fr-FR" sz="1400" dirty="0" err="1" smtClean="0">
                <a:latin typeface="+mj-lt"/>
              </a:rPr>
              <a:t>ground</a:t>
            </a:r>
            <a:r>
              <a:rPr lang="fr-FR" sz="1400" dirty="0" smtClean="0">
                <a:latin typeface="+mj-lt"/>
              </a:rPr>
              <a:t> in </a:t>
            </a:r>
            <a:r>
              <a:rPr lang="fr-FR" sz="1400" dirty="0" err="1" smtClean="0">
                <a:latin typeface="+mj-lt"/>
              </a:rPr>
              <a:t>January</a:t>
            </a:r>
            <a:r>
              <a:rPr lang="fr-FR" sz="1400" dirty="0" smtClean="0">
                <a:latin typeface="+mj-lt"/>
              </a:rPr>
              <a:t> 2018.</a:t>
            </a:r>
            <a:endParaRPr lang="fr-FR" sz="1400" dirty="0">
              <a:latin typeface="+mj-lt"/>
            </a:endParaRPr>
          </a:p>
        </p:txBody>
      </p:sp>
      <p:grpSp>
        <p:nvGrpSpPr>
          <p:cNvPr id="13" name="Group 12"/>
          <p:cNvGrpSpPr/>
          <p:nvPr/>
        </p:nvGrpSpPr>
        <p:grpSpPr>
          <a:xfrm>
            <a:off x="5604670" y="4111020"/>
            <a:ext cx="6587330" cy="2698384"/>
            <a:chOff x="5604670" y="4111020"/>
            <a:chExt cx="6587330" cy="2698384"/>
          </a:xfrm>
        </p:grpSpPr>
        <p:sp>
          <p:nvSpPr>
            <p:cNvPr id="28" name="TextBox 27"/>
            <p:cNvSpPr txBox="1"/>
            <p:nvPr/>
          </p:nvSpPr>
          <p:spPr>
            <a:xfrm>
              <a:off x="5604670" y="4111020"/>
              <a:ext cx="6587330" cy="369332"/>
            </a:xfrm>
            <a:prstGeom prst="rect">
              <a:avLst/>
            </a:prstGeom>
            <a:noFill/>
          </p:spPr>
          <p:txBody>
            <a:bodyPr wrap="square" rtlCol="0">
              <a:spAutoFit/>
            </a:bodyPr>
            <a:lstStyle/>
            <a:p>
              <a:pPr marL="285750" indent="-285750">
                <a:buFont typeface="Arial" panose="020B0604020202020204" pitchFamily="34" charset="0"/>
                <a:buChar char="•"/>
              </a:pPr>
              <a:r>
                <a:rPr lang="fr-FR" dirty="0" err="1" smtClean="0">
                  <a:latin typeface="+mj-lt"/>
                </a:rPr>
                <a:t>September</a:t>
              </a:r>
              <a:r>
                <a:rPr lang="fr-FR" dirty="0" smtClean="0">
                  <a:latin typeface="+mj-lt"/>
                </a:rPr>
                <a:t> 2005 </a:t>
              </a:r>
              <a:r>
                <a:rPr lang="fr-FR" dirty="0" err="1" smtClean="0">
                  <a:latin typeface="+mj-lt"/>
                </a:rPr>
                <a:t>Dabbahu</a:t>
              </a:r>
              <a:r>
                <a:rPr lang="fr-FR" dirty="0" smtClean="0">
                  <a:latin typeface="+mj-lt"/>
                </a:rPr>
                <a:t> </a:t>
              </a:r>
              <a:r>
                <a:rPr lang="fr-FR" dirty="0" err="1" smtClean="0">
                  <a:latin typeface="+mj-lt"/>
                </a:rPr>
                <a:t>rifting</a:t>
              </a:r>
              <a:r>
                <a:rPr lang="fr-FR" dirty="0" smtClean="0">
                  <a:latin typeface="+mj-lt"/>
                </a:rPr>
                <a:t> </a:t>
              </a:r>
              <a:r>
                <a:rPr lang="fr-FR" dirty="0" err="1" smtClean="0">
                  <a:latin typeface="+mj-lt"/>
                </a:rPr>
                <a:t>event</a:t>
              </a:r>
              <a:r>
                <a:rPr lang="fr-FR" dirty="0" smtClean="0">
                  <a:latin typeface="+mj-lt"/>
                </a:rPr>
                <a:t> 175 km </a:t>
              </a:r>
              <a:r>
                <a:rPr lang="fr-FR" dirty="0" err="1" smtClean="0">
                  <a:latin typeface="+mj-lt"/>
                </a:rPr>
                <a:t>away</a:t>
              </a:r>
              <a:r>
                <a:rPr lang="fr-FR" dirty="0" smtClean="0">
                  <a:latin typeface="+mj-lt"/>
                </a:rPr>
                <a:t> </a:t>
              </a:r>
              <a:r>
                <a:rPr lang="fr-FR" dirty="0" err="1" smtClean="0">
                  <a:latin typeface="+mj-lt"/>
                </a:rPr>
                <a:t>toward</a:t>
              </a:r>
              <a:r>
                <a:rPr lang="fr-FR" dirty="0" smtClean="0">
                  <a:latin typeface="+mj-lt"/>
                </a:rPr>
                <a:t> </a:t>
              </a:r>
              <a:r>
                <a:rPr lang="fr-FR" dirty="0" err="1" smtClean="0">
                  <a:latin typeface="+mj-lt"/>
                </a:rPr>
                <a:t>south</a:t>
              </a:r>
              <a:endParaRPr lang="fr-FR" dirty="0" smtClean="0">
                <a:latin typeface="+mj-lt"/>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24145" y="4580238"/>
              <a:ext cx="3252298" cy="2162432"/>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5870" y="4521611"/>
              <a:ext cx="2320475" cy="2287793"/>
            </a:xfrm>
            <a:prstGeom prst="rect">
              <a:avLst/>
            </a:prstGeom>
          </p:spPr>
        </p:pic>
      </p:grpSp>
      <p:sp>
        <p:nvSpPr>
          <p:cNvPr id="3" name="TextBox 2"/>
          <p:cNvSpPr txBox="1"/>
          <p:nvPr/>
        </p:nvSpPr>
        <p:spPr>
          <a:xfrm>
            <a:off x="4193786" y="6546882"/>
            <a:ext cx="1572866" cy="246221"/>
          </a:xfrm>
          <a:prstGeom prst="rect">
            <a:avLst/>
          </a:prstGeom>
          <a:noFill/>
        </p:spPr>
        <p:txBody>
          <a:bodyPr wrap="none" rtlCol="0">
            <a:spAutoFit/>
          </a:bodyPr>
          <a:lstStyle/>
          <a:p>
            <a:r>
              <a:rPr lang="fr-FR" sz="1000" i="1" dirty="0" smtClean="0">
                <a:latin typeface="+mj-lt"/>
              </a:rPr>
              <a:t>photo by </a:t>
            </a:r>
            <a:r>
              <a:rPr lang="fr-FR" sz="1000" i="1" dirty="0" err="1" smtClean="0">
                <a:latin typeface="+mj-lt"/>
              </a:rPr>
              <a:t>Asfawossen</a:t>
            </a:r>
            <a:r>
              <a:rPr lang="fr-FR" sz="1000" i="1" dirty="0" smtClean="0">
                <a:latin typeface="+mj-lt"/>
              </a:rPr>
              <a:t> </a:t>
            </a:r>
            <a:r>
              <a:rPr lang="fr-FR" sz="1000" i="1" dirty="0" err="1" smtClean="0">
                <a:latin typeface="+mj-lt"/>
              </a:rPr>
              <a:t>Asrat</a:t>
            </a:r>
            <a:endParaRPr lang="en-GB" sz="1000" i="1" dirty="0" smtClean="0">
              <a:latin typeface="+mj-lt"/>
            </a:endParaRPr>
          </a:p>
        </p:txBody>
      </p:sp>
      <p:sp>
        <p:nvSpPr>
          <p:cNvPr id="6" name="TextBox 5"/>
          <p:cNvSpPr txBox="1"/>
          <p:nvPr/>
        </p:nvSpPr>
        <p:spPr>
          <a:xfrm>
            <a:off x="586943" y="2255275"/>
            <a:ext cx="874407" cy="523220"/>
          </a:xfrm>
          <a:prstGeom prst="rect">
            <a:avLst/>
          </a:prstGeom>
          <a:noFill/>
        </p:spPr>
        <p:txBody>
          <a:bodyPr wrap="none" rtlCol="0">
            <a:spAutoFit/>
          </a:bodyPr>
          <a:lstStyle/>
          <a:p>
            <a:r>
              <a:rPr lang="en-GB" sz="1400" b="1" dirty="0" smtClean="0">
                <a:latin typeface="+mj-lt"/>
              </a:rPr>
              <a:t>Black</a:t>
            </a:r>
          </a:p>
          <a:p>
            <a:r>
              <a:rPr lang="en-GB" sz="1400" b="1" dirty="0" smtClean="0">
                <a:latin typeface="+mj-lt"/>
              </a:rPr>
              <a:t>Mountain</a:t>
            </a:r>
          </a:p>
        </p:txBody>
      </p:sp>
      <p:cxnSp>
        <p:nvCxnSpPr>
          <p:cNvPr id="16" name="Straight Connector 15"/>
          <p:cNvCxnSpPr/>
          <p:nvPr/>
        </p:nvCxnSpPr>
        <p:spPr>
          <a:xfrm>
            <a:off x="705642" y="2241382"/>
            <a:ext cx="54085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785962783"/>
      </p:ext>
    </p:extLst>
  </p:cSld>
  <p:clrMapOvr>
    <a:masterClrMapping/>
  </p:clrMapOvr>
  <mc:AlternateContent xmlns:mc="http://schemas.openxmlformats.org/markup-compatibility/2006">
    <mc:Choice xmlns:p14="http://schemas.microsoft.com/office/powerpoint/2010/main" Requires="p14">
      <p:transition spd="slow" p14:dur="2000" advTm="77860"/>
    </mc:Choice>
    <mc:Fallback>
      <p:transition spd="slow" advTm="778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82250" y="52918"/>
            <a:ext cx="5627566" cy="646331"/>
          </a:xfrm>
          <a:prstGeom prst="rect">
            <a:avLst/>
          </a:prstGeom>
          <a:noFill/>
        </p:spPr>
        <p:txBody>
          <a:bodyPr wrap="none" rtlCol="0">
            <a:spAutoFit/>
          </a:bodyPr>
          <a:lstStyle/>
          <a:p>
            <a:pPr algn="ctr"/>
            <a:r>
              <a:rPr lang="fr-FR" sz="3600" dirty="0" smtClean="0">
                <a:latin typeface="+mj-lt"/>
              </a:rPr>
              <a:t>Age of the Yellow Lake fissure</a:t>
            </a:r>
            <a:endParaRPr lang="en-GB" sz="3600" dirty="0">
              <a:latin typeface="+mj-lt"/>
            </a:endParaRPr>
          </a:p>
        </p:txBody>
      </p:sp>
      <p:grpSp>
        <p:nvGrpSpPr>
          <p:cNvPr id="11" name="Group 10"/>
          <p:cNvGrpSpPr/>
          <p:nvPr/>
        </p:nvGrpSpPr>
        <p:grpSpPr>
          <a:xfrm>
            <a:off x="8268790" y="1062418"/>
            <a:ext cx="2708128" cy="2554502"/>
            <a:chOff x="2329309" y="3595553"/>
            <a:chExt cx="2708128" cy="2554502"/>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42518" y="3595553"/>
              <a:ext cx="2594919" cy="221988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93850" y="5921455"/>
              <a:ext cx="1243587" cy="228600"/>
            </a:xfrm>
            <a:prstGeom prst="rect">
              <a:avLst/>
            </a:prstGeom>
          </p:spPr>
        </p:pic>
        <p:sp>
          <p:nvSpPr>
            <p:cNvPr id="7" name="TextBox 6"/>
            <p:cNvSpPr txBox="1"/>
            <p:nvPr/>
          </p:nvSpPr>
          <p:spPr>
            <a:xfrm>
              <a:off x="3171568" y="3822356"/>
              <a:ext cx="1522468" cy="307777"/>
            </a:xfrm>
            <a:prstGeom prst="rect">
              <a:avLst/>
            </a:prstGeom>
            <a:noFill/>
          </p:spPr>
          <p:txBody>
            <a:bodyPr wrap="none" rtlCol="0">
              <a:spAutoFit/>
            </a:bodyPr>
            <a:lstStyle/>
            <a:p>
              <a:r>
                <a:rPr lang="fr-FR" sz="1400" b="1" dirty="0" smtClean="0">
                  <a:solidFill>
                    <a:schemeClr val="bg1"/>
                  </a:solidFill>
                  <a:latin typeface="+mj-lt"/>
                </a:rPr>
                <a:t>Yellow Lake Fissure</a:t>
              </a:r>
              <a:endParaRPr lang="en-GB" sz="1400" b="1" dirty="0" smtClean="0">
                <a:solidFill>
                  <a:schemeClr val="bg1"/>
                </a:solidFill>
                <a:latin typeface="+mj-lt"/>
              </a:endParaRPr>
            </a:p>
          </p:txBody>
        </p:sp>
        <p:cxnSp>
          <p:nvCxnSpPr>
            <p:cNvPr id="9" name="Straight Connector 8"/>
            <p:cNvCxnSpPr/>
            <p:nvPr/>
          </p:nvCxnSpPr>
          <p:spPr>
            <a:xfrm flipH="1">
              <a:off x="3410465" y="4130133"/>
              <a:ext cx="465438" cy="31303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329309" y="5853439"/>
              <a:ext cx="1372492" cy="246221"/>
            </a:xfrm>
            <a:prstGeom prst="rect">
              <a:avLst/>
            </a:prstGeom>
          </p:spPr>
          <p:txBody>
            <a:bodyPr wrap="none">
              <a:spAutoFit/>
            </a:bodyPr>
            <a:lstStyle/>
            <a:p>
              <a:pPr algn="ctr"/>
              <a:r>
                <a:rPr lang="en-GB" sz="1000" i="1" dirty="0" smtClean="0">
                  <a:latin typeface="+mj-lt"/>
                </a:rPr>
                <a:t>after Nobile </a:t>
              </a:r>
              <a:r>
                <a:rPr lang="en-GB" sz="1000" i="1" dirty="0">
                  <a:latin typeface="+mj-lt"/>
                </a:rPr>
                <a:t>et al. </a:t>
              </a:r>
              <a:r>
                <a:rPr lang="en-GB" sz="1000" i="1" dirty="0" smtClean="0">
                  <a:latin typeface="+mj-lt"/>
                </a:rPr>
                <a:t>2012</a:t>
              </a:r>
              <a:endParaRPr lang="fr-FR" sz="1000" i="1" dirty="0">
                <a:latin typeface="+mj-lt"/>
              </a:endParaRPr>
            </a:p>
          </p:txBody>
        </p:sp>
      </p:grpSp>
      <p:sp>
        <p:nvSpPr>
          <p:cNvPr id="12" name="TextBox 11"/>
          <p:cNvSpPr txBox="1"/>
          <p:nvPr/>
        </p:nvSpPr>
        <p:spPr>
          <a:xfrm>
            <a:off x="127686" y="969600"/>
            <a:ext cx="6161904" cy="2862322"/>
          </a:xfrm>
          <a:prstGeom prst="rect">
            <a:avLst/>
          </a:prstGeom>
          <a:noFill/>
        </p:spPr>
        <p:txBody>
          <a:bodyPr wrap="square" rtlCol="0">
            <a:spAutoFit/>
          </a:bodyPr>
          <a:lstStyle/>
          <a:p>
            <a:pPr marL="285750" indent="-285750">
              <a:buFont typeface="Arial" panose="020B0604020202020204" pitchFamily="34" charset="0"/>
              <a:buChar char="•"/>
            </a:pPr>
            <a:r>
              <a:rPr lang="fr-FR" dirty="0" err="1" smtClean="0">
                <a:latin typeface="+mj-lt"/>
              </a:rPr>
              <a:t>Locals</a:t>
            </a:r>
            <a:r>
              <a:rPr lang="fr-FR" dirty="0" smtClean="0">
                <a:latin typeface="+mj-lt"/>
              </a:rPr>
              <a:t> </a:t>
            </a:r>
            <a:r>
              <a:rPr lang="fr-FR" dirty="0" err="1" smtClean="0">
                <a:latin typeface="+mj-lt"/>
              </a:rPr>
              <a:t>say</a:t>
            </a:r>
            <a:r>
              <a:rPr lang="fr-FR" dirty="0" smtClean="0">
                <a:latin typeface="+mj-lt"/>
              </a:rPr>
              <a:t> </a:t>
            </a:r>
            <a:r>
              <a:rPr lang="fr-FR" dirty="0" err="1" smtClean="0">
                <a:latin typeface="+mj-lt"/>
              </a:rPr>
              <a:t>that</a:t>
            </a:r>
            <a:r>
              <a:rPr lang="fr-FR" dirty="0" smtClean="0">
                <a:latin typeface="+mj-lt"/>
              </a:rPr>
              <a:t> hydrothermal </a:t>
            </a:r>
            <a:r>
              <a:rPr lang="fr-FR" dirty="0" err="1" smtClean="0">
                <a:latin typeface="+mj-lt"/>
              </a:rPr>
              <a:t>activity</a:t>
            </a:r>
            <a:r>
              <a:rPr lang="fr-FR" dirty="0" smtClean="0">
                <a:latin typeface="+mj-lt"/>
              </a:rPr>
              <a:t> at Yellow Lake </a:t>
            </a:r>
            <a:r>
              <a:rPr lang="fr-FR" dirty="0" err="1" smtClean="0">
                <a:latin typeface="+mj-lt"/>
              </a:rPr>
              <a:t>renewed</a:t>
            </a:r>
            <a:r>
              <a:rPr lang="fr-FR" dirty="0" smtClean="0">
                <a:latin typeface="+mj-lt"/>
              </a:rPr>
              <a:t> </a:t>
            </a:r>
            <a:r>
              <a:rPr lang="fr-FR" dirty="0" err="1" smtClean="0">
                <a:latin typeface="+mj-lt"/>
              </a:rPr>
              <a:t>following</a:t>
            </a:r>
            <a:r>
              <a:rPr lang="fr-FR" dirty="0" smtClean="0">
                <a:latin typeface="+mj-lt"/>
              </a:rPr>
              <a:t> an </a:t>
            </a:r>
            <a:r>
              <a:rPr lang="fr-FR" b="1" dirty="0" err="1" smtClean="0">
                <a:latin typeface="+mj-lt"/>
              </a:rPr>
              <a:t>earthquake</a:t>
            </a:r>
            <a:r>
              <a:rPr lang="fr-FR" b="1" dirty="0" smtClean="0">
                <a:latin typeface="+mj-lt"/>
              </a:rPr>
              <a:t> in </a:t>
            </a:r>
            <a:r>
              <a:rPr lang="fr-FR" b="1" dirty="0" err="1" smtClean="0">
                <a:latin typeface="+mj-lt"/>
              </a:rPr>
              <a:t>January</a:t>
            </a:r>
            <a:r>
              <a:rPr lang="fr-FR" b="1" dirty="0" smtClean="0">
                <a:latin typeface="+mj-lt"/>
              </a:rPr>
              <a:t> 2005 </a:t>
            </a:r>
            <a:r>
              <a:rPr lang="fr-FR" dirty="0" smtClean="0">
                <a:latin typeface="+mj-lt"/>
              </a:rPr>
              <a:t>(Master 2016).</a:t>
            </a:r>
          </a:p>
          <a:p>
            <a:pPr marL="285750" indent="-285750">
              <a:buFont typeface="Arial" panose="020B0604020202020204" pitchFamily="34" charset="0"/>
              <a:buChar char="•"/>
            </a:pPr>
            <a:endParaRPr lang="fr-FR" dirty="0" smtClean="0">
              <a:latin typeface="+mj-lt"/>
            </a:endParaRPr>
          </a:p>
          <a:p>
            <a:pPr marL="285750" indent="-285750">
              <a:buFont typeface="Arial" panose="020B0604020202020204" pitchFamily="34" charset="0"/>
              <a:buChar char="•"/>
            </a:pPr>
            <a:r>
              <a:rPr lang="fr-FR" dirty="0" smtClean="0">
                <a:latin typeface="+mj-lt"/>
              </a:rPr>
              <a:t>Most </a:t>
            </a:r>
            <a:r>
              <a:rPr lang="fr-FR" dirty="0" err="1">
                <a:latin typeface="+mj-lt"/>
              </a:rPr>
              <a:t>s</a:t>
            </a:r>
            <a:r>
              <a:rPr lang="fr-FR" dirty="0" err="1" smtClean="0">
                <a:latin typeface="+mj-lt"/>
              </a:rPr>
              <a:t>eismicity</a:t>
            </a:r>
            <a:r>
              <a:rPr lang="fr-FR" dirty="0" smtClean="0">
                <a:latin typeface="+mj-lt"/>
              </a:rPr>
              <a:t> </a:t>
            </a:r>
            <a:r>
              <a:rPr lang="fr-FR" dirty="0" err="1" smtClean="0">
                <a:latin typeface="+mj-lt"/>
              </a:rPr>
              <a:t>associated</a:t>
            </a:r>
            <a:r>
              <a:rPr lang="fr-FR" dirty="0" smtClean="0">
                <a:latin typeface="+mj-lt"/>
              </a:rPr>
              <a:t> to the 2004 intrusion and </a:t>
            </a:r>
            <a:r>
              <a:rPr lang="fr-FR" dirty="0" err="1" smtClean="0">
                <a:latin typeface="+mj-lt"/>
              </a:rPr>
              <a:t>faulting</a:t>
            </a:r>
            <a:r>
              <a:rPr lang="fr-FR" dirty="0" smtClean="0">
                <a:latin typeface="+mj-lt"/>
              </a:rPr>
              <a:t> </a:t>
            </a:r>
            <a:r>
              <a:rPr lang="fr-FR" dirty="0" err="1" smtClean="0">
                <a:latin typeface="+mj-lt"/>
              </a:rPr>
              <a:t>event</a:t>
            </a:r>
            <a:r>
              <a:rPr lang="fr-FR" dirty="0" smtClean="0">
                <a:latin typeface="+mj-lt"/>
              </a:rPr>
              <a:t> </a:t>
            </a:r>
            <a:r>
              <a:rPr lang="fr-FR" dirty="0" err="1" smtClean="0">
                <a:latin typeface="+mj-lt"/>
              </a:rPr>
              <a:t>had</a:t>
            </a:r>
            <a:r>
              <a:rPr lang="fr-FR" dirty="0" smtClean="0">
                <a:latin typeface="+mj-lt"/>
              </a:rPr>
              <a:t> </a:t>
            </a:r>
            <a:r>
              <a:rPr lang="fr-FR" b="1" dirty="0" err="1" smtClean="0">
                <a:latin typeface="+mj-lt"/>
              </a:rPr>
              <a:t>ceased</a:t>
            </a:r>
            <a:r>
              <a:rPr lang="fr-FR" b="1" dirty="0" smtClean="0">
                <a:latin typeface="+mj-lt"/>
              </a:rPr>
              <a:t> by </a:t>
            </a:r>
            <a:r>
              <a:rPr lang="fr-FR" b="1" dirty="0" err="1" smtClean="0">
                <a:latin typeface="+mj-lt"/>
              </a:rPr>
              <a:t>November</a:t>
            </a:r>
            <a:r>
              <a:rPr lang="fr-FR" b="1" dirty="0" smtClean="0">
                <a:latin typeface="+mj-lt"/>
              </a:rPr>
              <a:t> 4th, 2004 </a:t>
            </a:r>
            <a:r>
              <a:rPr lang="fr-FR" dirty="0" smtClean="0">
                <a:latin typeface="+mj-lt"/>
              </a:rPr>
              <a:t>(Nobile et al. 2012).</a:t>
            </a:r>
          </a:p>
          <a:p>
            <a:pPr marL="285750" indent="-285750">
              <a:buFont typeface="Arial" panose="020B0604020202020204" pitchFamily="34" charset="0"/>
              <a:buChar char="•"/>
            </a:pPr>
            <a:endParaRPr lang="fr-FR" dirty="0">
              <a:latin typeface="+mj-lt"/>
            </a:endParaRPr>
          </a:p>
          <a:p>
            <a:pPr marL="285750" indent="-285750">
              <a:buFont typeface="Arial" panose="020B0604020202020204" pitchFamily="34" charset="0"/>
              <a:buChar char="•"/>
            </a:pPr>
            <a:r>
              <a:rPr lang="fr-FR" dirty="0" err="1" smtClean="0">
                <a:latin typeface="+mj-lt"/>
              </a:rPr>
              <a:t>Published</a:t>
            </a:r>
            <a:r>
              <a:rPr lang="fr-FR" dirty="0" smtClean="0">
                <a:latin typeface="+mj-lt"/>
              </a:rPr>
              <a:t> </a:t>
            </a:r>
            <a:r>
              <a:rPr lang="fr-FR" dirty="0" err="1" smtClean="0">
                <a:latin typeface="+mj-lt"/>
              </a:rPr>
              <a:t>interferograms</a:t>
            </a:r>
            <a:r>
              <a:rPr lang="fr-FR" dirty="0" smtClean="0">
                <a:latin typeface="+mj-lt"/>
              </a:rPr>
              <a:t> </a:t>
            </a:r>
            <a:r>
              <a:rPr lang="fr-FR" dirty="0" err="1" smtClean="0">
                <a:latin typeface="+mj-lt"/>
              </a:rPr>
              <a:t>however</a:t>
            </a:r>
            <a:r>
              <a:rPr lang="fr-FR" dirty="0" smtClean="0">
                <a:latin typeface="+mj-lt"/>
              </a:rPr>
              <a:t> show </a:t>
            </a:r>
            <a:r>
              <a:rPr lang="fr-FR" dirty="0" err="1" smtClean="0">
                <a:latin typeface="+mj-lt"/>
              </a:rPr>
              <a:t>that</a:t>
            </a:r>
            <a:r>
              <a:rPr lang="fr-FR" dirty="0" smtClean="0">
                <a:latin typeface="+mj-lt"/>
              </a:rPr>
              <a:t> </a:t>
            </a:r>
            <a:r>
              <a:rPr lang="fr-FR" dirty="0" err="1" smtClean="0">
                <a:latin typeface="+mj-lt"/>
              </a:rPr>
              <a:t>bulk</a:t>
            </a:r>
            <a:r>
              <a:rPr lang="fr-FR" dirty="0" smtClean="0">
                <a:latin typeface="+mj-lt"/>
              </a:rPr>
              <a:t> </a:t>
            </a:r>
            <a:r>
              <a:rPr lang="fr-FR" dirty="0" err="1" smtClean="0">
                <a:latin typeface="+mj-lt"/>
              </a:rPr>
              <a:t>ground</a:t>
            </a:r>
            <a:r>
              <a:rPr lang="fr-FR" dirty="0" smtClean="0">
                <a:latin typeface="+mj-lt"/>
              </a:rPr>
              <a:t> </a:t>
            </a:r>
            <a:r>
              <a:rPr lang="fr-FR" dirty="0" err="1" smtClean="0">
                <a:latin typeface="+mj-lt"/>
              </a:rPr>
              <a:t>deformation</a:t>
            </a:r>
            <a:r>
              <a:rPr lang="fr-FR" dirty="0" smtClean="0">
                <a:latin typeface="+mj-lt"/>
              </a:rPr>
              <a:t> trend </a:t>
            </a:r>
            <a:r>
              <a:rPr lang="fr-FR" dirty="0" err="1" smtClean="0">
                <a:latin typeface="+mj-lt"/>
              </a:rPr>
              <a:t>measured</a:t>
            </a:r>
            <a:r>
              <a:rPr lang="fr-FR" dirty="0" smtClean="0">
                <a:latin typeface="+mj-lt"/>
              </a:rPr>
              <a:t> </a:t>
            </a:r>
            <a:r>
              <a:rPr lang="fr-FR" dirty="0" err="1" smtClean="0">
                <a:latin typeface="+mj-lt"/>
              </a:rPr>
              <a:t>between</a:t>
            </a:r>
            <a:r>
              <a:rPr lang="fr-FR" dirty="0" smtClean="0">
                <a:latin typeface="+mj-lt"/>
              </a:rPr>
              <a:t> </a:t>
            </a:r>
            <a:r>
              <a:rPr lang="fr-FR" dirty="0" err="1" smtClean="0">
                <a:latin typeface="+mj-lt"/>
              </a:rPr>
              <a:t>October</a:t>
            </a:r>
            <a:r>
              <a:rPr lang="fr-FR" dirty="0" smtClean="0">
                <a:latin typeface="+mj-lt"/>
              </a:rPr>
              <a:t> 27 and </a:t>
            </a:r>
            <a:r>
              <a:rPr lang="fr-FR" dirty="0" err="1" smtClean="0">
                <a:latin typeface="+mj-lt"/>
              </a:rPr>
              <a:t>December</a:t>
            </a:r>
            <a:r>
              <a:rPr lang="fr-FR" dirty="0" smtClean="0">
                <a:latin typeface="+mj-lt"/>
              </a:rPr>
              <a:t> 1st </a:t>
            </a:r>
            <a:r>
              <a:rPr lang="fr-FR" dirty="0" err="1" smtClean="0">
                <a:latin typeface="+mj-lt"/>
              </a:rPr>
              <a:t>is</a:t>
            </a:r>
            <a:r>
              <a:rPr lang="fr-FR" dirty="0" smtClean="0">
                <a:latin typeface="+mj-lt"/>
              </a:rPr>
              <a:t> </a:t>
            </a:r>
            <a:r>
              <a:rPr lang="fr-FR" b="1" dirty="0" smtClean="0">
                <a:latin typeface="+mj-lt"/>
              </a:rPr>
              <a:t>consistent </a:t>
            </a:r>
            <a:r>
              <a:rPr lang="fr-FR" b="1" dirty="0" err="1" smtClean="0">
                <a:latin typeface="+mj-lt"/>
              </a:rPr>
              <a:t>with</a:t>
            </a:r>
            <a:r>
              <a:rPr lang="fr-FR" b="1" dirty="0" smtClean="0">
                <a:latin typeface="+mj-lt"/>
              </a:rPr>
              <a:t> the orientation of the Yellow Lake fissure.</a:t>
            </a:r>
          </a:p>
        </p:txBody>
      </p:sp>
      <p:sp>
        <p:nvSpPr>
          <p:cNvPr id="3" name="Rectangle 2"/>
          <p:cNvSpPr/>
          <p:nvPr/>
        </p:nvSpPr>
        <p:spPr>
          <a:xfrm>
            <a:off x="8293501" y="4121119"/>
            <a:ext cx="2771913" cy="646331"/>
          </a:xfrm>
          <a:prstGeom prst="rect">
            <a:avLst/>
          </a:prstGeom>
        </p:spPr>
        <p:txBody>
          <a:bodyPr wrap="none">
            <a:spAutoFit/>
          </a:bodyPr>
          <a:lstStyle/>
          <a:p>
            <a:pPr algn="ctr"/>
            <a:r>
              <a:rPr lang="fr-FR" dirty="0" err="1" smtClean="0">
                <a:latin typeface="+mj-lt"/>
              </a:rPr>
              <a:t>Ground</a:t>
            </a:r>
            <a:r>
              <a:rPr lang="fr-FR" dirty="0" smtClean="0">
                <a:latin typeface="+mj-lt"/>
              </a:rPr>
              <a:t> </a:t>
            </a:r>
            <a:r>
              <a:rPr lang="fr-FR" dirty="0" err="1" smtClean="0">
                <a:latin typeface="+mj-lt"/>
              </a:rPr>
              <a:t>deformation</a:t>
            </a:r>
            <a:endParaRPr lang="fr-FR" dirty="0" smtClean="0">
              <a:latin typeface="+mj-lt"/>
            </a:endParaRPr>
          </a:p>
          <a:p>
            <a:pPr algn="ctr"/>
            <a:r>
              <a:rPr lang="fr-FR" dirty="0" err="1" smtClean="0">
                <a:latin typeface="+mj-lt"/>
              </a:rPr>
              <a:t>October</a:t>
            </a:r>
            <a:r>
              <a:rPr lang="fr-FR" dirty="0" smtClean="0">
                <a:latin typeface="+mj-lt"/>
              </a:rPr>
              <a:t> 27 - </a:t>
            </a:r>
            <a:r>
              <a:rPr lang="fr-FR" dirty="0" err="1" smtClean="0">
                <a:latin typeface="+mj-lt"/>
              </a:rPr>
              <a:t>December</a:t>
            </a:r>
            <a:r>
              <a:rPr lang="fr-FR" dirty="0" smtClean="0">
                <a:latin typeface="+mj-lt"/>
              </a:rPr>
              <a:t> </a:t>
            </a:r>
            <a:r>
              <a:rPr lang="fr-FR" dirty="0">
                <a:latin typeface="+mj-lt"/>
              </a:rPr>
              <a:t>1st </a:t>
            </a:r>
            <a:endParaRPr lang="en-GB" dirty="0">
              <a:latin typeface="+mj-lt"/>
            </a:endParaRPr>
          </a:p>
        </p:txBody>
      </p:sp>
    </p:spTree>
    <p:extLst>
      <p:ext uri="{BB962C8B-B14F-4D97-AF65-F5344CB8AC3E}">
        <p14:creationId xmlns:p14="http://schemas.microsoft.com/office/powerpoint/2010/main" val="434025408"/>
      </p:ext>
    </p:extLst>
  </p:cSld>
  <p:clrMapOvr>
    <a:masterClrMapping/>
  </p:clrMapOvr>
  <mc:AlternateContent xmlns:mc="http://schemas.openxmlformats.org/markup-compatibility/2006">
    <mc:Choice xmlns:p14="http://schemas.microsoft.com/office/powerpoint/2010/main" Requires="p14">
      <p:transition spd="slow" p14:dur="2000" advTm="54941"/>
    </mc:Choice>
    <mc:Fallback>
      <p:transition spd="slow" advTm="54941"/>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a:off x="152400" y="1175322"/>
            <a:ext cx="0" cy="55714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9" name="Group 38"/>
          <p:cNvGrpSpPr/>
          <p:nvPr/>
        </p:nvGrpSpPr>
        <p:grpSpPr>
          <a:xfrm>
            <a:off x="105780" y="1747814"/>
            <a:ext cx="12036903" cy="5088217"/>
            <a:chOff x="105780" y="1747814"/>
            <a:chExt cx="12036903" cy="5088217"/>
          </a:xfrm>
        </p:grpSpPr>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71119" y="1747814"/>
              <a:ext cx="4471564" cy="4336828"/>
            </a:xfrm>
            <a:prstGeom prst="rect">
              <a:avLst/>
            </a:prstGeom>
          </p:spPr>
        </p:pic>
        <p:grpSp>
          <p:nvGrpSpPr>
            <p:cNvPr id="37" name="Group 36"/>
            <p:cNvGrpSpPr/>
            <p:nvPr/>
          </p:nvGrpSpPr>
          <p:grpSpPr>
            <a:xfrm>
              <a:off x="105780" y="6466699"/>
              <a:ext cx="1379273" cy="369332"/>
              <a:chOff x="265670" y="5948356"/>
              <a:chExt cx="1379273" cy="369332"/>
            </a:xfrm>
          </p:grpSpPr>
          <p:sp>
            <p:nvSpPr>
              <p:cNvPr id="35" name="TextBox 34"/>
              <p:cNvSpPr txBox="1"/>
              <p:nvPr/>
            </p:nvSpPr>
            <p:spPr>
              <a:xfrm>
                <a:off x="383059" y="5948356"/>
                <a:ext cx="1261884" cy="369332"/>
              </a:xfrm>
              <a:prstGeom prst="rect">
                <a:avLst/>
              </a:prstGeom>
              <a:noFill/>
            </p:spPr>
            <p:txBody>
              <a:bodyPr wrap="none" rtlCol="0">
                <a:spAutoFit/>
              </a:bodyPr>
              <a:lstStyle/>
              <a:p>
                <a:r>
                  <a:rPr lang="fr-FR" dirty="0" smtClean="0">
                    <a:latin typeface="+mj-lt"/>
                  </a:rPr>
                  <a:t>12-01-2003</a:t>
                </a:r>
                <a:endParaRPr lang="en-GB" dirty="0" smtClean="0">
                  <a:latin typeface="+mj-lt"/>
                </a:endParaRPr>
              </a:p>
            </p:txBody>
          </p:sp>
          <p:sp>
            <p:nvSpPr>
              <p:cNvPr id="36" name="Oval 35"/>
              <p:cNvSpPr/>
              <p:nvPr/>
            </p:nvSpPr>
            <p:spPr>
              <a:xfrm>
                <a:off x="265670" y="6093893"/>
                <a:ext cx="78259" cy="7825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2" name="TextBox 1"/>
          <p:cNvSpPr txBox="1"/>
          <p:nvPr/>
        </p:nvSpPr>
        <p:spPr>
          <a:xfrm>
            <a:off x="3282250" y="52918"/>
            <a:ext cx="5627566" cy="646331"/>
          </a:xfrm>
          <a:prstGeom prst="rect">
            <a:avLst/>
          </a:prstGeom>
          <a:noFill/>
        </p:spPr>
        <p:txBody>
          <a:bodyPr wrap="none" rtlCol="0">
            <a:spAutoFit/>
          </a:bodyPr>
          <a:lstStyle/>
          <a:p>
            <a:pPr algn="ctr"/>
            <a:r>
              <a:rPr lang="fr-FR" sz="3600" dirty="0" smtClean="0">
                <a:latin typeface="+mj-lt"/>
              </a:rPr>
              <a:t>Age of the Yellow Lake fissure</a:t>
            </a:r>
            <a:endParaRPr lang="en-GB" sz="3600" dirty="0">
              <a:latin typeface="+mj-lt"/>
            </a:endParaRPr>
          </a:p>
        </p:txBody>
      </p:sp>
      <p:sp>
        <p:nvSpPr>
          <p:cNvPr id="3" name="TextBox 2"/>
          <p:cNvSpPr txBox="1"/>
          <p:nvPr/>
        </p:nvSpPr>
        <p:spPr>
          <a:xfrm>
            <a:off x="3282250" y="773152"/>
            <a:ext cx="10577384" cy="369332"/>
          </a:xfrm>
          <a:prstGeom prst="rect">
            <a:avLst/>
          </a:prstGeom>
          <a:noFill/>
        </p:spPr>
        <p:txBody>
          <a:bodyPr wrap="square" rtlCol="0">
            <a:spAutoFit/>
          </a:bodyPr>
          <a:lstStyle/>
          <a:p>
            <a:r>
              <a:rPr lang="fr-FR" dirty="0" smtClean="0">
                <a:latin typeface="+mj-lt"/>
              </a:rPr>
              <a:t>Are satellite data consistent </a:t>
            </a:r>
            <a:r>
              <a:rPr lang="fr-FR" dirty="0" err="1" smtClean="0">
                <a:latin typeface="+mj-lt"/>
              </a:rPr>
              <a:t>with</a:t>
            </a:r>
            <a:r>
              <a:rPr lang="fr-FR" dirty="0" smtClean="0">
                <a:latin typeface="+mj-lt"/>
              </a:rPr>
              <a:t> a </a:t>
            </a:r>
            <a:r>
              <a:rPr lang="fr-FR" dirty="0" err="1" smtClean="0">
                <a:latin typeface="+mj-lt"/>
              </a:rPr>
              <a:t>January</a:t>
            </a:r>
            <a:r>
              <a:rPr lang="fr-FR" dirty="0" smtClean="0">
                <a:latin typeface="+mj-lt"/>
              </a:rPr>
              <a:t> 2005 fissure </a:t>
            </a:r>
            <a:r>
              <a:rPr lang="fr-FR" dirty="0" err="1" smtClean="0">
                <a:latin typeface="+mj-lt"/>
              </a:rPr>
              <a:t>age</a:t>
            </a:r>
            <a:r>
              <a:rPr lang="fr-FR" dirty="0" smtClean="0">
                <a:latin typeface="+mj-lt"/>
              </a:rPr>
              <a:t>?</a:t>
            </a:r>
          </a:p>
        </p:txBody>
      </p:sp>
      <p:grpSp>
        <p:nvGrpSpPr>
          <p:cNvPr id="42" name="Group 41"/>
          <p:cNvGrpSpPr/>
          <p:nvPr/>
        </p:nvGrpSpPr>
        <p:grpSpPr>
          <a:xfrm>
            <a:off x="108915" y="1749837"/>
            <a:ext cx="12022408" cy="4334805"/>
            <a:chOff x="108915" y="1749837"/>
            <a:chExt cx="12022408" cy="4334805"/>
          </a:xfrm>
        </p:grpSpPr>
        <p:pic>
          <p:nvPicPr>
            <p:cNvPr id="38" name="Picture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1844" y="1749837"/>
              <a:ext cx="4469479" cy="4334805"/>
            </a:xfrm>
            <a:prstGeom prst="rect">
              <a:avLst/>
            </a:prstGeom>
          </p:spPr>
        </p:pic>
        <p:sp>
          <p:nvSpPr>
            <p:cNvPr id="40" name="TextBox 39"/>
            <p:cNvSpPr txBox="1"/>
            <p:nvPr/>
          </p:nvSpPr>
          <p:spPr>
            <a:xfrm>
              <a:off x="230659" y="5675629"/>
              <a:ext cx="1261884" cy="369332"/>
            </a:xfrm>
            <a:prstGeom prst="rect">
              <a:avLst/>
            </a:prstGeom>
            <a:noFill/>
          </p:spPr>
          <p:txBody>
            <a:bodyPr wrap="none" rtlCol="0">
              <a:spAutoFit/>
            </a:bodyPr>
            <a:lstStyle/>
            <a:p>
              <a:r>
                <a:rPr lang="fr-FR" dirty="0" smtClean="0">
                  <a:latin typeface="+mj-lt"/>
                </a:rPr>
                <a:t>30-12-2003</a:t>
              </a:r>
              <a:endParaRPr lang="en-GB" dirty="0" smtClean="0">
                <a:latin typeface="+mj-lt"/>
              </a:endParaRPr>
            </a:p>
          </p:txBody>
        </p:sp>
        <p:sp>
          <p:nvSpPr>
            <p:cNvPr id="41" name="Oval 40"/>
            <p:cNvSpPr/>
            <p:nvPr/>
          </p:nvSpPr>
          <p:spPr>
            <a:xfrm>
              <a:off x="108915" y="5821166"/>
              <a:ext cx="78259" cy="7825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2" name="Group 21"/>
          <p:cNvGrpSpPr/>
          <p:nvPr/>
        </p:nvGrpSpPr>
        <p:grpSpPr>
          <a:xfrm>
            <a:off x="113270" y="1747814"/>
            <a:ext cx="12018053" cy="4336828"/>
            <a:chOff x="113270" y="1982593"/>
            <a:chExt cx="12018053" cy="4336828"/>
          </a:xfrm>
        </p:grpSpPr>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59759" y="1982593"/>
              <a:ext cx="4471564" cy="4336828"/>
            </a:xfrm>
            <a:prstGeom prst="rect">
              <a:avLst/>
            </a:prstGeom>
          </p:spPr>
        </p:pic>
        <p:sp>
          <p:nvSpPr>
            <p:cNvPr id="16" name="TextBox 15"/>
            <p:cNvSpPr txBox="1"/>
            <p:nvPr/>
          </p:nvSpPr>
          <p:spPr>
            <a:xfrm>
              <a:off x="230659" y="5186167"/>
              <a:ext cx="1261884" cy="369332"/>
            </a:xfrm>
            <a:prstGeom prst="rect">
              <a:avLst/>
            </a:prstGeom>
            <a:noFill/>
          </p:spPr>
          <p:txBody>
            <a:bodyPr wrap="none" rtlCol="0">
              <a:spAutoFit/>
            </a:bodyPr>
            <a:lstStyle/>
            <a:p>
              <a:r>
                <a:rPr lang="fr-FR" dirty="0" smtClean="0">
                  <a:latin typeface="+mj-lt"/>
                </a:rPr>
                <a:t>14-11-2004</a:t>
              </a:r>
              <a:endParaRPr lang="en-GB" dirty="0" smtClean="0">
                <a:latin typeface="+mj-lt"/>
              </a:endParaRPr>
            </a:p>
          </p:txBody>
        </p:sp>
        <p:sp>
          <p:nvSpPr>
            <p:cNvPr id="19" name="Oval 18"/>
            <p:cNvSpPr/>
            <p:nvPr/>
          </p:nvSpPr>
          <p:spPr>
            <a:xfrm>
              <a:off x="113270" y="5331704"/>
              <a:ext cx="78259" cy="7825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 name="Group 22"/>
          <p:cNvGrpSpPr/>
          <p:nvPr/>
        </p:nvGrpSpPr>
        <p:grpSpPr>
          <a:xfrm>
            <a:off x="105780" y="1747814"/>
            <a:ext cx="12019285" cy="4336828"/>
            <a:chOff x="105780" y="1982593"/>
            <a:chExt cx="12019285" cy="4336828"/>
          </a:xfrm>
        </p:grpSpPr>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53501" y="1982593"/>
              <a:ext cx="4471564" cy="4336828"/>
            </a:xfrm>
            <a:prstGeom prst="rect">
              <a:avLst/>
            </a:prstGeom>
          </p:spPr>
        </p:pic>
        <p:sp>
          <p:nvSpPr>
            <p:cNvPr id="20" name="TextBox 19"/>
            <p:cNvSpPr txBox="1"/>
            <p:nvPr/>
          </p:nvSpPr>
          <p:spPr>
            <a:xfrm>
              <a:off x="185804" y="3787638"/>
              <a:ext cx="1261884" cy="369332"/>
            </a:xfrm>
            <a:prstGeom prst="rect">
              <a:avLst/>
            </a:prstGeom>
            <a:noFill/>
          </p:spPr>
          <p:txBody>
            <a:bodyPr wrap="none" rtlCol="0">
              <a:spAutoFit/>
            </a:bodyPr>
            <a:lstStyle/>
            <a:p>
              <a:r>
                <a:rPr lang="fr-FR" dirty="0" smtClean="0">
                  <a:latin typeface="+mj-lt"/>
                </a:rPr>
                <a:t>04-04-2005</a:t>
              </a:r>
              <a:endParaRPr lang="en-GB" dirty="0" smtClean="0">
                <a:latin typeface="+mj-lt"/>
              </a:endParaRPr>
            </a:p>
          </p:txBody>
        </p:sp>
        <p:sp>
          <p:nvSpPr>
            <p:cNvPr id="21" name="Oval 20"/>
            <p:cNvSpPr/>
            <p:nvPr/>
          </p:nvSpPr>
          <p:spPr>
            <a:xfrm>
              <a:off x="105780" y="3933175"/>
              <a:ext cx="78259" cy="7825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6" name="Group 25"/>
          <p:cNvGrpSpPr/>
          <p:nvPr/>
        </p:nvGrpSpPr>
        <p:grpSpPr>
          <a:xfrm>
            <a:off x="113270" y="1747814"/>
            <a:ext cx="12013881" cy="4336828"/>
            <a:chOff x="113270" y="1982593"/>
            <a:chExt cx="12013881" cy="4336828"/>
          </a:xfrm>
        </p:grpSpPr>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55587" y="1982593"/>
              <a:ext cx="4471564" cy="4336828"/>
            </a:xfrm>
            <a:prstGeom prst="rect">
              <a:avLst/>
            </a:prstGeom>
          </p:spPr>
        </p:pic>
        <p:sp>
          <p:nvSpPr>
            <p:cNvPr id="24" name="TextBox 23"/>
            <p:cNvSpPr txBox="1"/>
            <p:nvPr/>
          </p:nvSpPr>
          <p:spPr>
            <a:xfrm>
              <a:off x="180667" y="3403457"/>
              <a:ext cx="1261884" cy="369332"/>
            </a:xfrm>
            <a:prstGeom prst="rect">
              <a:avLst/>
            </a:prstGeom>
            <a:noFill/>
          </p:spPr>
          <p:txBody>
            <a:bodyPr wrap="none" rtlCol="0">
              <a:spAutoFit/>
            </a:bodyPr>
            <a:lstStyle/>
            <a:p>
              <a:r>
                <a:rPr lang="fr-FR" dirty="0" smtClean="0">
                  <a:latin typeface="+mj-lt"/>
                </a:rPr>
                <a:t>23-04-2005</a:t>
              </a:r>
              <a:endParaRPr lang="en-GB" dirty="0" smtClean="0">
                <a:latin typeface="+mj-lt"/>
              </a:endParaRPr>
            </a:p>
          </p:txBody>
        </p:sp>
        <p:sp>
          <p:nvSpPr>
            <p:cNvPr id="25" name="Oval 24"/>
            <p:cNvSpPr/>
            <p:nvPr/>
          </p:nvSpPr>
          <p:spPr>
            <a:xfrm>
              <a:off x="113270" y="3548994"/>
              <a:ext cx="78259" cy="7825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9" name="Group 28"/>
          <p:cNvGrpSpPr/>
          <p:nvPr/>
        </p:nvGrpSpPr>
        <p:grpSpPr>
          <a:xfrm>
            <a:off x="113270" y="1747814"/>
            <a:ext cx="12015967" cy="4336828"/>
            <a:chOff x="113270" y="1982593"/>
            <a:chExt cx="12015967" cy="4336828"/>
          </a:xfrm>
        </p:grpSpPr>
        <p:sp>
          <p:nvSpPr>
            <p:cNvPr id="27" name="TextBox 26"/>
            <p:cNvSpPr txBox="1"/>
            <p:nvPr/>
          </p:nvSpPr>
          <p:spPr>
            <a:xfrm>
              <a:off x="152399" y="2357461"/>
              <a:ext cx="1261884" cy="369332"/>
            </a:xfrm>
            <a:prstGeom prst="rect">
              <a:avLst/>
            </a:prstGeom>
            <a:noFill/>
          </p:spPr>
          <p:txBody>
            <a:bodyPr wrap="none" rtlCol="0">
              <a:spAutoFit/>
            </a:bodyPr>
            <a:lstStyle/>
            <a:p>
              <a:r>
                <a:rPr lang="fr-FR" dirty="0" smtClean="0">
                  <a:latin typeface="+mj-lt"/>
                </a:rPr>
                <a:t>17-11-2005</a:t>
              </a:r>
              <a:endParaRPr lang="en-GB" dirty="0" smtClean="0">
                <a:latin typeface="+mj-lt"/>
              </a:endParaRPr>
            </a:p>
          </p:txBody>
        </p:sp>
        <p:sp>
          <p:nvSpPr>
            <p:cNvPr id="28" name="Oval 27"/>
            <p:cNvSpPr/>
            <p:nvPr/>
          </p:nvSpPr>
          <p:spPr>
            <a:xfrm>
              <a:off x="113270" y="2518456"/>
              <a:ext cx="78259" cy="7825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57673" y="1982593"/>
              <a:ext cx="4471564" cy="4336828"/>
            </a:xfrm>
            <a:prstGeom prst="rect">
              <a:avLst/>
            </a:prstGeom>
          </p:spPr>
        </p:pic>
      </p:grpSp>
      <p:sp>
        <p:nvSpPr>
          <p:cNvPr id="46" name="TextBox 45"/>
          <p:cNvSpPr txBox="1"/>
          <p:nvPr/>
        </p:nvSpPr>
        <p:spPr>
          <a:xfrm>
            <a:off x="9382897" y="1407063"/>
            <a:ext cx="1919415" cy="276999"/>
          </a:xfrm>
          <a:prstGeom prst="rect">
            <a:avLst/>
          </a:prstGeom>
          <a:solidFill>
            <a:srgbClr val="FF0000"/>
          </a:solidFill>
        </p:spPr>
        <p:txBody>
          <a:bodyPr wrap="square" rtlCol="0">
            <a:spAutoFit/>
          </a:bodyPr>
          <a:lstStyle/>
          <a:p>
            <a:pPr algn="ctr"/>
            <a:r>
              <a:rPr lang="fr-FR" sz="1200" dirty="0" smtClean="0">
                <a:latin typeface="+mj-lt"/>
              </a:rPr>
              <a:t>ASTER (b3N-b2-b1 – 15 m)</a:t>
            </a:r>
            <a:endParaRPr lang="en-GB" sz="1200" dirty="0" smtClean="0">
              <a:latin typeface="+mj-lt"/>
            </a:endParaRPr>
          </a:p>
        </p:txBody>
      </p:sp>
      <p:grpSp>
        <p:nvGrpSpPr>
          <p:cNvPr id="48" name="Group 47"/>
          <p:cNvGrpSpPr/>
          <p:nvPr/>
        </p:nvGrpSpPr>
        <p:grpSpPr>
          <a:xfrm>
            <a:off x="229616" y="1402684"/>
            <a:ext cx="9515831" cy="4674360"/>
            <a:chOff x="229616" y="1402684"/>
            <a:chExt cx="9515831" cy="4674360"/>
          </a:xfrm>
        </p:grpSpPr>
        <p:grpSp>
          <p:nvGrpSpPr>
            <p:cNvPr id="45" name="Group 44"/>
            <p:cNvGrpSpPr/>
            <p:nvPr/>
          </p:nvGrpSpPr>
          <p:grpSpPr>
            <a:xfrm>
              <a:off x="229616" y="1742239"/>
              <a:ext cx="9515831" cy="4334805"/>
              <a:chOff x="229616" y="1742239"/>
              <a:chExt cx="9515831" cy="4334805"/>
            </a:xfrm>
          </p:grpSpPr>
          <p:pic>
            <p:nvPicPr>
              <p:cNvPr id="43" name="Picture 4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75969" y="1742239"/>
                <a:ext cx="4469478" cy="4334805"/>
              </a:xfrm>
              <a:prstGeom prst="rect">
                <a:avLst/>
              </a:prstGeom>
            </p:spPr>
          </p:pic>
          <p:sp>
            <p:nvSpPr>
              <p:cNvPr id="44" name="Oval 43"/>
              <p:cNvSpPr/>
              <p:nvPr/>
            </p:nvSpPr>
            <p:spPr>
              <a:xfrm>
                <a:off x="229616" y="5096925"/>
                <a:ext cx="78259" cy="78259"/>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7" name="TextBox 46"/>
            <p:cNvSpPr txBox="1"/>
            <p:nvPr/>
          </p:nvSpPr>
          <p:spPr>
            <a:xfrm>
              <a:off x="6949237" y="1402684"/>
              <a:ext cx="1524906" cy="276999"/>
            </a:xfrm>
            <a:prstGeom prst="rect">
              <a:avLst/>
            </a:prstGeom>
            <a:solidFill>
              <a:srgbClr val="92D050"/>
            </a:solidFill>
          </p:spPr>
          <p:txBody>
            <a:bodyPr wrap="none" rtlCol="0">
              <a:spAutoFit/>
            </a:bodyPr>
            <a:lstStyle/>
            <a:p>
              <a:pPr algn="ctr"/>
              <a:r>
                <a:rPr lang="fr-FR" sz="1200" dirty="0" smtClean="0">
                  <a:latin typeface="+mj-lt"/>
                </a:rPr>
                <a:t>Landsat</a:t>
              </a:r>
              <a:r>
                <a:rPr lang="fr-FR" sz="1200" dirty="0">
                  <a:latin typeface="+mj-lt"/>
                </a:rPr>
                <a:t>-</a:t>
              </a:r>
              <a:r>
                <a:rPr lang="fr-FR" sz="1200" dirty="0" smtClean="0">
                  <a:latin typeface="+mj-lt"/>
                </a:rPr>
                <a:t>8 (b8 </a:t>
              </a:r>
              <a:r>
                <a:rPr lang="fr-FR" sz="1200" dirty="0"/>
                <a:t>–</a:t>
              </a:r>
              <a:r>
                <a:rPr lang="fr-FR" sz="1200" dirty="0" smtClean="0">
                  <a:latin typeface="+mj-lt"/>
                </a:rPr>
                <a:t> 10 m)</a:t>
              </a:r>
              <a:endParaRPr lang="en-GB" sz="1200" dirty="0" smtClean="0">
                <a:latin typeface="+mj-lt"/>
              </a:endParaRPr>
            </a:p>
          </p:txBody>
        </p:sp>
      </p:grpSp>
      <p:grpSp>
        <p:nvGrpSpPr>
          <p:cNvPr id="52" name="Group 51"/>
          <p:cNvGrpSpPr/>
          <p:nvPr/>
        </p:nvGrpSpPr>
        <p:grpSpPr>
          <a:xfrm>
            <a:off x="112227" y="1745653"/>
            <a:ext cx="9631751" cy="4335817"/>
            <a:chOff x="112227" y="1745653"/>
            <a:chExt cx="9631751" cy="4335817"/>
          </a:xfrm>
        </p:grpSpPr>
        <p:pic>
          <p:nvPicPr>
            <p:cNvPr id="49" name="Picture 4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73457" y="1745653"/>
              <a:ext cx="4470521" cy="4335817"/>
            </a:xfrm>
            <a:prstGeom prst="rect">
              <a:avLst/>
            </a:prstGeom>
          </p:spPr>
        </p:pic>
        <p:sp>
          <p:nvSpPr>
            <p:cNvPr id="50" name="TextBox 49"/>
            <p:cNvSpPr txBox="1"/>
            <p:nvPr/>
          </p:nvSpPr>
          <p:spPr>
            <a:xfrm>
              <a:off x="229616" y="4526295"/>
              <a:ext cx="1261884" cy="369332"/>
            </a:xfrm>
            <a:prstGeom prst="rect">
              <a:avLst/>
            </a:prstGeom>
            <a:noFill/>
          </p:spPr>
          <p:txBody>
            <a:bodyPr wrap="none" rtlCol="0">
              <a:spAutoFit/>
            </a:bodyPr>
            <a:lstStyle/>
            <a:p>
              <a:r>
                <a:rPr lang="fr-FR" dirty="0" smtClean="0">
                  <a:latin typeface="+mj-lt"/>
                </a:rPr>
                <a:t>01-01-2005</a:t>
              </a:r>
              <a:endParaRPr lang="en-GB" dirty="0" smtClean="0">
                <a:latin typeface="+mj-lt"/>
              </a:endParaRPr>
            </a:p>
          </p:txBody>
        </p:sp>
        <p:sp>
          <p:nvSpPr>
            <p:cNvPr id="51" name="Oval 50"/>
            <p:cNvSpPr/>
            <p:nvPr/>
          </p:nvSpPr>
          <p:spPr>
            <a:xfrm>
              <a:off x="112227" y="4671832"/>
              <a:ext cx="78259" cy="78259"/>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6" name="Group 55"/>
          <p:cNvGrpSpPr/>
          <p:nvPr/>
        </p:nvGrpSpPr>
        <p:grpSpPr>
          <a:xfrm>
            <a:off x="112227" y="1747191"/>
            <a:ext cx="9637931" cy="4336828"/>
            <a:chOff x="112227" y="1747191"/>
            <a:chExt cx="9637931" cy="4336828"/>
          </a:xfrm>
        </p:grpSpPr>
        <p:pic>
          <p:nvPicPr>
            <p:cNvPr id="53" name="Picture 5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78594" y="1747191"/>
              <a:ext cx="4471564" cy="4336828"/>
            </a:xfrm>
            <a:prstGeom prst="rect">
              <a:avLst/>
            </a:prstGeom>
          </p:spPr>
        </p:pic>
        <p:sp>
          <p:nvSpPr>
            <p:cNvPr id="54" name="TextBox 53"/>
            <p:cNvSpPr txBox="1"/>
            <p:nvPr/>
          </p:nvSpPr>
          <p:spPr>
            <a:xfrm>
              <a:off x="229616" y="4173760"/>
              <a:ext cx="1261884" cy="369332"/>
            </a:xfrm>
            <a:prstGeom prst="rect">
              <a:avLst/>
            </a:prstGeom>
            <a:noFill/>
          </p:spPr>
          <p:txBody>
            <a:bodyPr wrap="none" rtlCol="0">
              <a:spAutoFit/>
            </a:bodyPr>
            <a:lstStyle/>
            <a:p>
              <a:r>
                <a:rPr lang="fr-FR" dirty="0" smtClean="0">
                  <a:latin typeface="+mj-lt"/>
                </a:rPr>
                <a:t>02-02-2005</a:t>
              </a:r>
              <a:endParaRPr lang="en-GB" dirty="0" smtClean="0">
                <a:latin typeface="+mj-lt"/>
              </a:endParaRPr>
            </a:p>
          </p:txBody>
        </p:sp>
        <p:sp>
          <p:nvSpPr>
            <p:cNvPr id="55" name="Oval 54"/>
            <p:cNvSpPr/>
            <p:nvPr/>
          </p:nvSpPr>
          <p:spPr>
            <a:xfrm>
              <a:off x="112227" y="4319297"/>
              <a:ext cx="78259" cy="78259"/>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0" name="Group 59"/>
          <p:cNvGrpSpPr/>
          <p:nvPr/>
        </p:nvGrpSpPr>
        <p:grpSpPr>
          <a:xfrm>
            <a:off x="109899" y="1743191"/>
            <a:ext cx="9640259" cy="4338362"/>
            <a:chOff x="109899" y="1743191"/>
            <a:chExt cx="9640259" cy="4338362"/>
          </a:xfrm>
        </p:grpSpPr>
        <p:pic>
          <p:nvPicPr>
            <p:cNvPr id="57" name="Picture 5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77012" y="1743191"/>
              <a:ext cx="4473146" cy="4338362"/>
            </a:xfrm>
            <a:prstGeom prst="rect">
              <a:avLst/>
            </a:prstGeom>
          </p:spPr>
        </p:pic>
        <p:sp>
          <p:nvSpPr>
            <p:cNvPr id="58" name="TextBox 57"/>
            <p:cNvSpPr txBox="1"/>
            <p:nvPr/>
          </p:nvSpPr>
          <p:spPr>
            <a:xfrm>
              <a:off x="223169" y="3944523"/>
              <a:ext cx="1261884" cy="369332"/>
            </a:xfrm>
            <a:prstGeom prst="rect">
              <a:avLst/>
            </a:prstGeom>
            <a:noFill/>
          </p:spPr>
          <p:txBody>
            <a:bodyPr wrap="none" rtlCol="0">
              <a:spAutoFit/>
            </a:bodyPr>
            <a:lstStyle/>
            <a:p>
              <a:r>
                <a:rPr lang="fr-FR" dirty="0" smtClean="0">
                  <a:latin typeface="+mj-lt"/>
                </a:rPr>
                <a:t>18-02-2005</a:t>
              </a:r>
              <a:endParaRPr lang="en-GB" dirty="0" smtClean="0">
                <a:latin typeface="+mj-lt"/>
              </a:endParaRPr>
            </a:p>
          </p:txBody>
        </p:sp>
        <p:sp>
          <p:nvSpPr>
            <p:cNvPr id="59" name="Oval 58"/>
            <p:cNvSpPr/>
            <p:nvPr/>
          </p:nvSpPr>
          <p:spPr>
            <a:xfrm>
              <a:off x="109899" y="4090060"/>
              <a:ext cx="78259" cy="78259"/>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4" name="Group 63"/>
          <p:cNvGrpSpPr/>
          <p:nvPr/>
        </p:nvGrpSpPr>
        <p:grpSpPr>
          <a:xfrm>
            <a:off x="110646" y="1746281"/>
            <a:ext cx="9638255" cy="4338361"/>
            <a:chOff x="110646" y="1763629"/>
            <a:chExt cx="9638255" cy="4338361"/>
          </a:xfrm>
        </p:grpSpPr>
        <p:pic>
          <p:nvPicPr>
            <p:cNvPr id="61" name="Picture 6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275755" y="1763629"/>
              <a:ext cx="4473146" cy="4338361"/>
            </a:xfrm>
            <a:prstGeom prst="rect">
              <a:avLst/>
            </a:prstGeom>
          </p:spPr>
        </p:pic>
        <p:sp>
          <p:nvSpPr>
            <p:cNvPr id="62" name="TextBox 61"/>
            <p:cNvSpPr txBox="1"/>
            <p:nvPr/>
          </p:nvSpPr>
          <p:spPr>
            <a:xfrm>
              <a:off x="151878" y="2740778"/>
              <a:ext cx="1261884" cy="369332"/>
            </a:xfrm>
            <a:prstGeom prst="rect">
              <a:avLst/>
            </a:prstGeom>
            <a:noFill/>
          </p:spPr>
          <p:txBody>
            <a:bodyPr wrap="none" rtlCol="0">
              <a:spAutoFit/>
            </a:bodyPr>
            <a:lstStyle/>
            <a:p>
              <a:r>
                <a:rPr lang="fr-FR" dirty="0" smtClean="0">
                  <a:latin typeface="+mj-lt"/>
                </a:rPr>
                <a:t>10-06-2005</a:t>
              </a:r>
              <a:endParaRPr lang="en-GB" dirty="0" smtClean="0">
                <a:latin typeface="+mj-lt"/>
              </a:endParaRPr>
            </a:p>
          </p:txBody>
        </p:sp>
        <p:sp>
          <p:nvSpPr>
            <p:cNvPr id="63" name="Oval 62"/>
            <p:cNvSpPr/>
            <p:nvPr/>
          </p:nvSpPr>
          <p:spPr>
            <a:xfrm>
              <a:off x="110646" y="2886315"/>
              <a:ext cx="78259" cy="78259"/>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0" name="Group 69"/>
          <p:cNvGrpSpPr/>
          <p:nvPr/>
        </p:nvGrpSpPr>
        <p:grpSpPr>
          <a:xfrm>
            <a:off x="105780" y="1402683"/>
            <a:ext cx="7685574" cy="4681030"/>
            <a:chOff x="105780" y="1402683"/>
            <a:chExt cx="7685574" cy="4681030"/>
          </a:xfrm>
        </p:grpSpPr>
        <p:grpSp>
          <p:nvGrpSpPr>
            <p:cNvPr id="68" name="Group 67"/>
            <p:cNvGrpSpPr/>
            <p:nvPr/>
          </p:nvGrpSpPr>
          <p:grpSpPr>
            <a:xfrm>
              <a:off x="105780" y="1747375"/>
              <a:ext cx="7685574" cy="4336338"/>
              <a:chOff x="-1151173" y="6308443"/>
              <a:chExt cx="7685574" cy="4336338"/>
            </a:xfrm>
          </p:grpSpPr>
          <p:pic>
            <p:nvPicPr>
              <p:cNvPr id="65" name="Picture 6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063342" y="6308443"/>
                <a:ext cx="4471059" cy="4336338"/>
              </a:xfrm>
              <a:prstGeom prst="rect">
                <a:avLst/>
              </a:prstGeom>
              <a:ln w="3175">
                <a:solidFill>
                  <a:schemeClr val="tx1"/>
                </a:solidFill>
              </a:ln>
            </p:spPr>
          </p:pic>
          <p:sp>
            <p:nvSpPr>
              <p:cNvPr id="66" name="TextBox 65"/>
              <p:cNvSpPr txBox="1"/>
              <p:nvPr/>
            </p:nvSpPr>
            <p:spPr>
              <a:xfrm>
                <a:off x="-1112044" y="6395199"/>
                <a:ext cx="1261884" cy="369332"/>
              </a:xfrm>
              <a:prstGeom prst="rect">
                <a:avLst/>
              </a:prstGeom>
              <a:noFill/>
            </p:spPr>
            <p:txBody>
              <a:bodyPr wrap="none" rtlCol="0">
                <a:spAutoFit/>
              </a:bodyPr>
              <a:lstStyle/>
              <a:p>
                <a:r>
                  <a:rPr lang="fr-FR" dirty="0" smtClean="0">
                    <a:latin typeface="+mj-lt"/>
                  </a:rPr>
                  <a:t>17-12-2005</a:t>
                </a:r>
                <a:endParaRPr lang="en-GB" dirty="0" smtClean="0">
                  <a:latin typeface="+mj-lt"/>
                </a:endParaRPr>
              </a:p>
            </p:txBody>
          </p:sp>
          <p:sp>
            <p:nvSpPr>
              <p:cNvPr id="67" name="Oval 66"/>
              <p:cNvSpPr/>
              <p:nvPr/>
            </p:nvSpPr>
            <p:spPr>
              <a:xfrm>
                <a:off x="-1151173" y="6556194"/>
                <a:ext cx="78259" cy="782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9" name="TextBox 68"/>
            <p:cNvSpPr txBox="1"/>
            <p:nvPr/>
          </p:nvSpPr>
          <p:spPr>
            <a:xfrm>
              <a:off x="4832267" y="1402683"/>
              <a:ext cx="1208216" cy="276999"/>
            </a:xfrm>
            <a:prstGeom prst="rect">
              <a:avLst/>
            </a:prstGeom>
            <a:solidFill>
              <a:srgbClr val="FFFF00"/>
            </a:solidFill>
          </p:spPr>
          <p:txBody>
            <a:bodyPr wrap="none" rtlCol="0">
              <a:spAutoFit/>
            </a:bodyPr>
            <a:lstStyle/>
            <a:p>
              <a:r>
                <a:rPr lang="fr-FR" sz="1200" dirty="0" smtClean="0">
                  <a:latin typeface="+mj-lt"/>
                </a:rPr>
                <a:t>OrbView-3 (1m)</a:t>
              </a:r>
              <a:endParaRPr lang="en-GB" sz="1200" dirty="0" smtClean="0">
                <a:latin typeface="+mj-lt"/>
              </a:endParaRPr>
            </a:p>
          </p:txBody>
        </p:sp>
      </p:grpSp>
      <p:grpSp>
        <p:nvGrpSpPr>
          <p:cNvPr id="75" name="Group 74"/>
          <p:cNvGrpSpPr/>
          <p:nvPr/>
        </p:nvGrpSpPr>
        <p:grpSpPr>
          <a:xfrm>
            <a:off x="115598" y="1210118"/>
            <a:ext cx="5784176" cy="4873594"/>
            <a:chOff x="115598" y="1210118"/>
            <a:chExt cx="5784176" cy="4873594"/>
          </a:xfrm>
        </p:grpSpPr>
        <p:pic>
          <p:nvPicPr>
            <p:cNvPr id="71" name="Picture 7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420730" y="1739629"/>
              <a:ext cx="4479044" cy="4344083"/>
            </a:xfrm>
            <a:prstGeom prst="rect">
              <a:avLst/>
            </a:prstGeom>
            <a:ln w="3175">
              <a:solidFill>
                <a:schemeClr val="tx1"/>
              </a:solidFill>
            </a:ln>
          </p:spPr>
        </p:pic>
        <p:sp>
          <p:nvSpPr>
            <p:cNvPr id="72" name="TextBox 71"/>
            <p:cNvSpPr txBox="1"/>
            <p:nvPr/>
          </p:nvSpPr>
          <p:spPr>
            <a:xfrm>
              <a:off x="2890858" y="1407063"/>
              <a:ext cx="1032655" cy="276999"/>
            </a:xfrm>
            <a:prstGeom prst="rect">
              <a:avLst/>
            </a:prstGeom>
            <a:solidFill>
              <a:schemeClr val="accent1"/>
            </a:solidFill>
          </p:spPr>
          <p:txBody>
            <a:bodyPr wrap="none" rtlCol="0">
              <a:spAutoFit/>
            </a:bodyPr>
            <a:lstStyle/>
            <a:p>
              <a:r>
                <a:rPr lang="fr-FR" sz="1200" dirty="0" smtClean="0">
                  <a:latin typeface="+mj-lt"/>
                </a:rPr>
                <a:t>Spot-4 (10m)</a:t>
              </a:r>
              <a:endParaRPr lang="en-GB" sz="1200" dirty="0" smtClean="0">
                <a:latin typeface="+mj-lt"/>
              </a:endParaRPr>
            </a:p>
          </p:txBody>
        </p:sp>
        <p:sp>
          <p:nvSpPr>
            <p:cNvPr id="73" name="TextBox 72"/>
            <p:cNvSpPr txBox="1"/>
            <p:nvPr/>
          </p:nvSpPr>
          <p:spPr>
            <a:xfrm>
              <a:off x="158846" y="1210118"/>
              <a:ext cx="1261884" cy="369332"/>
            </a:xfrm>
            <a:prstGeom prst="rect">
              <a:avLst/>
            </a:prstGeom>
            <a:noFill/>
          </p:spPr>
          <p:txBody>
            <a:bodyPr wrap="none" rtlCol="0">
              <a:spAutoFit/>
            </a:bodyPr>
            <a:lstStyle/>
            <a:p>
              <a:r>
                <a:rPr lang="fr-FR" dirty="0" smtClean="0">
                  <a:latin typeface="+mj-lt"/>
                </a:rPr>
                <a:t>08-02-2006</a:t>
              </a:r>
              <a:endParaRPr lang="en-GB" dirty="0" smtClean="0">
                <a:latin typeface="+mj-lt"/>
              </a:endParaRPr>
            </a:p>
          </p:txBody>
        </p:sp>
        <p:sp>
          <p:nvSpPr>
            <p:cNvPr id="74" name="Oval 73"/>
            <p:cNvSpPr/>
            <p:nvPr/>
          </p:nvSpPr>
          <p:spPr>
            <a:xfrm>
              <a:off x="115598" y="1371113"/>
              <a:ext cx="78259" cy="78259"/>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TextBox 3"/>
          <p:cNvSpPr txBox="1"/>
          <p:nvPr/>
        </p:nvSpPr>
        <p:spPr>
          <a:xfrm>
            <a:off x="73078" y="5292642"/>
            <a:ext cx="1371081" cy="276999"/>
          </a:xfrm>
          <a:prstGeom prst="rect">
            <a:avLst/>
          </a:prstGeom>
          <a:solidFill>
            <a:schemeClr val="bg1"/>
          </a:solidFill>
        </p:spPr>
        <p:txBody>
          <a:bodyPr wrap="none" rtlCol="0">
            <a:spAutoFit/>
          </a:bodyPr>
          <a:lstStyle/>
          <a:p>
            <a:r>
              <a:rPr lang="en-GB" sz="1200" b="1" dirty="0" smtClean="0">
                <a:latin typeface="+mj-lt"/>
              </a:rPr>
              <a:t>-- BLACK MTN DYKE</a:t>
            </a:r>
          </a:p>
        </p:txBody>
      </p:sp>
      <p:sp>
        <p:nvSpPr>
          <p:cNvPr id="76" name="TextBox 75"/>
          <p:cNvSpPr txBox="1"/>
          <p:nvPr/>
        </p:nvSpPr>
        <p:spPr>
          <a:xfrm>
            <a:off x="71509" y="2430806"/>
            <a:ext cx="1585178" cy="276999"/>
          </a:xfrm>
          <a:prstGeom prst="rect">
            <a:avLst/>
          </a:prstGeom>
          <a:solidFill>
            <a:schemeClr val="bg1"/>
          </a:solidFill>
        </p:spPr>
        <p:txBody>
          <a:bodyPr wrap="none" rtlCol="0">
            <a:spAutoFit/>
          </a:bodyPr>
          <a:lstStyle/>
          <a:p>
            <a:r>
              <a:rPr lang="en-GB" sz="1200" b="1" dirty="0" smtClean="0">
                <a:latin typeface="+mj-lt"/>
              </a:rPr>
              <a:t>-- DABBAHU ERUPTION</a:t>
            </a:r>
          </a:p>
        </p:txBody>
      </p:sp>
    </p:spTree>
    <p:custDataLst>
      <p:tags r:id="rId1"/>
    </p:custDataLst>
    <p:extLst>
      <p:ext uri="{BB962C8B-B14F-4D97-AF65-F5344CB8AC3E}">
        <p14:creationId xmlns:p14="http://schemas.microsoft.com/office/powerpoint/2010/main" val="857517526"/>
      </p:ext>
    </p:extLst>
  </p:cSld>
  <p:clrMapOvr>
    <a:masterClrMapping/>
  </p:clrMapOvr>
  <mc:AlternateContent xmlns:mc="http://schemas.openxmlformats.org/markup-compatibility/2006">
    <mc:Choice xmlns:p14="http://schemas.microsoft.com/office/powerpoint/2010/main" Requires="p14">
      <p:transition spd="slow" p14:dur="2000" advTm="184419"/>
    </mc:Choice>
    <mc:Fallback>
      <p:transition spd="slow" advTm="1844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500"/>
                                        <p:tgtEl>
                                          <p:spTgt spid="4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fade">
                                      <p:cBhvr>
                                        <p:cTn id="27" dur="500"/>
                                        <p:tgtEl>
                                          <p:spTgt spid="5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6"/>
                                        </p:tgtEl>
                                        <p:attrNameLst>
                                          <p:attrName>style.visibility</p:attrName>
                                        </p:attrNameLst>
                                      </p:cBhvr>
                                      <p:to>
                                        <p:strVal val="visible"/>
                                      </p:to>
                                    </p:set>
                                    <p:animEffect transition="in" filter="fade">
                                      <p:cBhvr>
                                        <p:cTn id="32" dur="500"/>
                                        <p:tgtEl>
                                          <p:spTgt spid="5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fade">
                                      <p:cBhvr>
                                        <p:cTn id="37" dur="500"/>
                                        <p:tgtEl>
                                          <p:spTgt spid="6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4"/>
                                        </p:tgtEl>
                                        <p:attrNameLst>
                                          <p:attrName>style.visibility</p:attrName>
                                        </p:attrNameLst>
                                      </p:cBhvr>
                                      <p:to>
                                        <p:strVal val="visible"/>
                                      </p:to>
                                    </p:set>
                                    <p:animEffect transition="in" filter="fade">
                                      <p:cBhvr>
                                        <p:cTn id="52" dur="500"/>
                                        <p:tgtEl>
                                          <p:spTgt spid="6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76"/>
                                        </p:tgtEl>
                                        <p:attrNameLst>
                                          <p:attrName>style.visibility</p:attrName>
                                        </p:attrNameLst>
                                      </p:cBhvr>
                                      <p:to>
                                        <p:strVal val="visible"/>
                                      </p:to>
                                    </p:set>
                                    <p:animEffect transition="in" filter="fade">
                                      <p:cBhvr>
                                        <p:cTn id="57" dur="500"/>
                                        <p:tgtEl>
                                          <p:spTgt spid="7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fade">
                                      <p:cBhvr>
                                        <p:cTn id="62" dur="500"/>
                                        <p:tgtEl>
                                          <p:spTgt spid="2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70"/>
                                        </p:tgtEl>
                                        <p:attrNameLst>
                                          <p:attrName>style.visibility</p:attrName>
                                        </p:attrNameLst>
                                      </p:cBhvr>
                                      <p:to>
                                        <p:strVal val="visible"/>
                                      </p:to>
                                    </p:set>
                                    <p:animEffect transition="in" filter="fade">
                                      <p:cBhvr>
                                        <p:cTn id="67" dur="500"/>
                                        <p:tgtEl>
                                          <p:spTgt spid="7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75"/>
                                        </p:tgtEl>
                                        <p:attrNameLst>
                                          <p:attrName>style.visibility</p:attrName>
                                        </p:attrNameLst>
                                      </p:cBhvr>
                                      <p:to>
                                        <p:strVal val="visible"/>
                                      </p:to>
                                    </p:set>
                                    <p:animEffect transition="in" filter="fade">
                                      <p:cBhvr>
                                        <p:cTn id="72"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82250" y="52918"/>
            <a:ext cx="5627566" cy="646331"/>
          </a:xfrm>
          <a:prstGeom prst="rect">
            <a:avLst/>
          </a:prstGeom>
          <a:noFill/>
        </p:spPr>
        <p:txBody>
          <a:bodyPr wrap="none" rtlCol="0">
            <a:spAutoFit/>
          </a:bodyPr>
          <a:lstStyle/>
          <a:p>
            <a:pPr algn="ctr"/>
            <a:r>
              <a:rPr lang="fr-FR" sz="3600" dirty="0" smtClean="0">
                <a:latin typeface="+mj-lt"/>
              </a:rPr>
              <a:t>Age of the Yellow Lake fissure</a:t>
            </a:r>
            <a:endParaRPr lang="en-GB" sz="3600" dirty="0">
              <a:latin typeface="+mj-lt"/>
            </a:endParaRP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85426" y="881077"/>
            <a:ext cx="2713729" cy="5901690"/>
          </a:xfrm>
          <a:prstGeom prst="rect">
            <a:avLst/>
          </a:prstGeom>
          <a:effectLst>
            <a:outerShdw blurRad="50800" dist="38100" dir="2700000" algn="tl" rotWithShape="0">
              <a:prstClr val="black">
                <a:alpha val="40000"/>
              </a:prstClr>
            </a:outerShdw>
          </a:effectLst>
        </p:spPr>
      </p:pic>
      <p:grpSp>
        <p:nvGrpSpPr>
          <p:cNvPr id="13" name="Group 12"/>
          <p:cNvGrpSpPr/>
          <p:nvPr/>
        </p:nvGrpSpPr>
        <p:grpSpPr>
          <a:xfrm>
            <a:off x="9277669" y="881077"/>
            <a:ext cx="2848403" cy="5901690"/>
            <a:chOff x="9021185" y="824635"/>
            <a:chExt cx="2848403" cy="590169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21185" y="824635"/>
              <a:ext cx="2848403" cy="5901690"/>
            </a:xfrm>
            <a:prstGeom prst="rect">
              <a:avLst/>
            </a:prstGeom>
            <a:effectLst>
              <a:outerShdw blurRad="50800" dist="38100" dir="2700000" algn="tl" rotWithShape="0">
                <a:prstClr val="black">
                  <a:alpha val="40000"/>
                </a:prstClr>
              </a:outerShdw>
            </a:effectLst>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0360" y="1337450"/>
              <a:ext cx="1309828" cy="495760"/>
            </a:xfrm>
            <a:prstGeom prst="rect">
              <a:avLst/>
            </a:prstGeom>
          </p:spPr>
        </p:pic>
      </p:grpSp>
      <p:sp>
        <p:nvSpPr>
          <p:cNvPr id="16" name="TextBox 15"/>
          <p:cNvSpPr txBox="1"/>
          <p:nvPr/>
        </p:nvSpPr>
        <p:spPr>
          <a:xfrm>
            <a:off x="127686" y="969600"/>
            <a:ext cx="6161904" cy="3970318"/>
          </a:xfrm>
          <a:prstGeom prst="rect">
            <a:avLst/>
          </a:prstGeom>
          <a:noFill/>
        </p:spPr>
        <p:txBody>
          <a:bodyPr wrap="square" rtlCol="0">
            <a:spAutoFit/>
          </a:bodyPr>
          <a:lstStyle/>
          <a:p>
            <a:pPr marL="285750" indent="-285750">
              <a:buFont typeface="Arial" panose="020B0604020202020204" pitchFamily="34" charset="0"/>
              <a:buChar char="•"/>
            </a:pPr>
            <a:r>
              <a:rPr lang="fr-FR" dirty="0" err="1" smtClean="0">
                <a:latin typeface="+mj-lt"/>
              </a:rPr>
              <a:t>Locals</a:t>
            </a:r>
            <a:r>
              <a:rPr lang="fr-FR" dirty="0" smtClean="0">
                <a:latin typeface="+mj-lt"/>
              </a:rPr>
              <a:t> </a:t>
            </a:r>
            <a:r>
              <a:rPr lang="fr-FR" dirty="0" err="1" smtClean="0">
                <a:latin typeface="+mj-lt"/>
              </a:rPr>
              <a:t>say</a:t>
            </a:r>
            <a:r>
              <a:rPr lang="fr-FR" dirty="0" smtClean="0">
                <a:latin typeface="+mj-lt"/>
              </a:rPr>
              <a:t> </a:t>
            </a:r>
            <a:r>
              <a:rPr lang="fr-FR" dirty="0" err="1" smtClean="0">
                <a:latin typeface="+mj-lt"/>
              </a:rPr>
              <a:t>that</a:t>
            </a:r>
            <a:r>
              <a:rPr lang="fr-FR" dirty="0" smtClean="0">
                <a:latin typeface="+mj-lt"/>
              </a:rPr>
              <a:t> hydrothermal </a:t>
            </a:r>
            <a:r>
              <a:rPr lang="fr-FR" dirty="0" err="1" smtClean="0">
                <a:latin typeface="+mj-lt"/>
              </a:rPr>
              <a:t>activity</a:t>
            </a:r>
            <a:r>
              <a:rPr lang="fr-FR" dirty="0" smtClean="0">
                <a:latin typeface="+mj-lt"/>
              </a:rPr>
              <a:t> at Yellow Lake </a:t>
            </a:r>
            <a:r>
              <a:rPr lang="fr-FR" dirty="0" err="1" smtClean="0">
                <a:latin typeface="+mj-lt"/>
              </a:rPr>
              <a:t>renewed</a:t>
            </a:r>
            <a:r>
              <a:rPr lang="fr-FR" dirty="0" smtClean="0">
                <a:latin typeface="+mj-lt"/>
              </a:rPr>
              <a:t> </a:t>
            </a:r>
            <a:r>
              <a:rPr lang="fr-FR" dirty="0" err="1" smtClean="0">
                <a:latin typeface="+mj-lt"/>
              </a:rPr>
              <a:t>following</a:t>
            </a:r>
            <a:r>
              <a:rPr lang="fr-FR" dirty="0" smtClean="0">
                <a:latin typeface="+mj-lt"/>
              </a:rPr>
              <a:t> an </a:t>
            </a:r>
            <a:r>
              <a:rPr lang="fr-FR" b="1" dirty="0" err="1" smtClean="0">
                <a:latin typeface="+mj-lt"/>
              </a:rPr>
              <a:t>earthquake</a:t>
            </a:r>
            <a:r>
              <a:rPr lang="fr-FR" b="1" dirty="0" smtClean="0">
                <a:latin typeface="+mj-lt"/>
              </a:rPr>
              <a:t> in </a:t>
            </a:r>
            <a:r>
              <a:rPr lang="fr-FR" b="1" dirty="0" err="1" smtClean="0">
                <a:latin typeface="+mj-lt"/>
              </a:rPr>
              <a:t>January</a:t>
            </a:r>
            <a:r>
              <a:rPr lang="fr-FR" b="1" dirty="0" smtClean="0">
                <a:latin typeface="+mj-lt"/>
              </a:rPr>
              <a:t> 2015 </a:t>
            </a:r>
            <a:r>
              <a:rPr lang="fr-FR" dirty="0" smtClean="0">
                <a:latin typeface="+mj-lt"/>
              </a:rPr>
              <a:t>(Master 2016).</a:t>
            </a:r>
          </a:p>
          <a:p>
            <a:pPr marL="285750" indent="-285750">
              <a:buFont typeface="Arial" panose="020B0604020202020204" pitchFamily="34" charset="0"/>
              <a:buChar char="•"/>
            </a:pPr>
            <a:endParaRPr lang="fr-FR" dirty="0" smtClean="0">
              <a:latin typeface="+mj-lt"/>
            </a:endParaRPr>
          </a:p>
          <a:p>
            <a:pPr marL="285750" indent="-285750">
              <a:buFont typeface="Arial" panose="020B0604020202020204" pitchFamily="34" charset="0"/>
              <a:buChar char="•"/>
            </a:pPr>
            <a:r>
              <a:rPr lang="fr-FR" dirty="0" smtClean="0">
                <a:latin typeface="+mj-lt"/>
              </a:rPr>
              <a:t>Most </a:t>
            </a:r>
            <a:r>
              <a:rPr lang="fr-FR" dirty="0" err="1">
                <a:latin typeface="+mj-lt"/>
              </a:rPr>
              <a:t>s</a:t>
            </a:r>
            <a:r>
              <a:rPr lang="fr-FR" dirty="0" err="1" smtClean="0">
                <a:latin typeface="+mj-lt"/>
              </a:rPr>
              <a:t>eismicity</a:t>
            </a:r>
            <a:r>
              <a:rPr lang="fr-FR" dirty="0" smtClean="0">
                <a:latin typeface="+mj-lt"/>
              </a:rPr>
              <a:t> </a:t>
            </a:r>
            <a:r>
              <a:rPr lang="fr-FR" dirty="0" err="1" smtClean="0">
                <a:latin typeface="+mj-lt"/>
              </a:rPr>
              <a:t>associated</a:t>
            </a:r>
            <a:r>
              <a:rPr lang="fr-FR" dirty="0" smtClean="0">
                <a:latin typeface="+mj-lt"/>
              </a:rPr>
              <a:t> to the 2004 intrusion and </a:t>
            </a:r>
            <a:r>
              <a:rPr lang="fr-FR" dirty="0" err="1" smtClean="0">
                <a:latin typeface="+mj-lt"/>
              </a:rPr>
              <a:t>faulting</a:t>
            </a:r>
            <a:r>
              <a:rPr lang="fr-FR" dirty="0" smtClean="0">
                <a:latin typeface="+mj-lt"/>
              </a:rPr>
              <a:t> </a:t>
            </a:r>
            <a:r>
              <a:rPr lang="fr-FR" dirty="0" err="1" smtClean="0">
                <a:latin typeface="+mj-lt"/>
              </a:rPr>
              <a:t>event</a:t>
            </a:r>
            <a:r>
              <a:rPr lang="fr-FR" dirty="0" smtClean="0">
                <a:latin typeface="+mj-lt"/>
              </a:rPr>
              <a:t> </a:t>
            </a:r>
            <a:r>
              <a:rPr lang="fr-FR" dirty="0" err="1" smtClean="0">
                <a:latin typeface="+mj-lt"/>
              </a:rPr>
              <a:t>had</a:t>
            </a:r>
            <a:r>
              <a:rPr lang="fr-FR" dirty="0" smtClean="0">
                <a:latin typeface="+mj-lt"/>
              </a:rPr>
              <a:t> </a:t>
            </a:r>
            <a:r>
              <a:rPr lang="fr-FR" b="1" dirty="0" err="1" smtClean="0">
                <a:latin typeface="+mj-lt"/>
              </a:rPr>
              <a:t>ceased</a:t>
            </a:r>
            <a:r>
              <a:rPr lang="fr-FR" b="1" dirty="0" smtClean="0">
                <a:latin typeface="+mj-lt"/>
              </a:rPr>
              <a:t> by </a:t>
            </a:r>
            <a:r>
              <a:rPr lang="fr-FR" b="1" dirty="0" err="1" smtClean="0">
                <a:latin typeface="+mj-lt"/>
              </a:rPr>
              <a:t>November</a:t>
            </a:r>
            <a:r>
              <a:rPr lang="fr-FR" b="1" dirty="0" smtClean="0">
                <a:latin typeface="+mj-lt"/>
              </a:rPr>
              <a:t> 4th, 2004 </a:t>
            </a:r>
            <a:r>
              <a:rPr lang="fr-FR" dirty="0" smtClean="0">
                <a:latin typeface="+mj-lt"/>
              </a:rPr>
              <a:t>(Nobile et al. 2012).</a:t>
            </a:r>
          </a:p>
          <a:p>
            <a:pPr marL="285750" indent="-285750">
              <a:buFont typeface="Arial" panose="020B0604020202020204" pitchFamily="34" charset="0"/>
              <a:buChar char="•"/>
            </a:pPr>
            <a:endParaRPr lang="fr-FR" dirty="0">
              <a:latin typeface="+mj-lt"/>
            </a:endParaRPr>
          </a:p>
          <a:p>
            <a:pPr marL="285750" indent="-285750">
              <a:buFont typeface="Arial" panose="020B0604020202020204" pitchFamily="34" charset="0"/>
              <a:buChar char="•"/>
            </a:pPr>
            <a:r>
              <a:rPr lang="fr-FR" dirty="0" err="1" smtClean="0">
                <a:latin typeface="+mj-lt"/>
              </a:rPr>
              <a:t>Published</a:t>
            </a:r>
            <a:r>
              <a:rPr lang="fr-FR" dirty="0" smtClean="0">
                <a:latin typeface="+mj-lt"/>
              </a:rPr>
              <a:t> </a:t>
            </a:r>
            <a:r>
              <a:rPr lang="fr-FR" dirty="0" err="1" smtClean="0">
                <a:latin typeface="+mj-lt"/>
              </a:rPr>
              <a:t>interferograms</a:t>
            </a:r>
            <a:r>
              <a:rPr lang="fr-FR" dirty="0" smtClean="0">
                <a:latin typeface="+mj-lt"/>
              </a:rPr>
              <a:t> </a:t>
            </a:r>
            <a:r>
              <a:rPr lang="fr-FR" dirty="0" err="1" smtClean="0">
                <a:latin typeface="+mj-lt"/>
              </a:rPr>
              <a:t>however</a:t>
            </a:r>
            <a:r>
              <a:rPr lang="fr-FR" dirty="0" smtClean="0">
                <a:latin typeface="+mj-lt"/>
              </a:rPr>
              <a:t> show </a:t>
            </a:r>
            <a:r>
              <a:rPr lang="fr-FR" dirty="0" err="1" smtClean="0">
                <a:latin typeface="+mj-lt"/>
              </a:rPr>
              <a:t>that</a:t>
            </a:r>
            <a:r>
              <a:rPr lang="fr-FR" dirty="0" smtClean="0">
                <a:latin typeface="+mj-lt"/>
              </a:rPr>
              <a:t> </a:t>
            </a:r>
            <a:r>
              <a:rPr lang="fr-FR" dirty="0" err="1" smtClean="0">
                <a:latin typeface="+mj-lt"/>
              </a:rPr>
              <a:t>bulk</a:t>
            </a:r>
            <a:r>
              <a:rPr lang="fr-FR" dirty="0" smtClean="0">
                <a:latin typeface="+mj-lt"/>
              </a:rPr>
              <a:t> </a:t>
            </a:r>
            <a:r>
              <a:rPr lang="fr-FR" dirty="0" err="1" smtClean="0">
                <a:latin typeface="+mj-lt"/>
              </a:rPr>
              <a:t>ground</a:t>
            </a:r>
            <a:r>
              <a:rPr lang="fr-FR" dirty="0" smtClean="0">
                <a:latin typeface="+mj-lt"/>
              </a:rPr>
              <a:t> </a:t>
            </a:r>
            <a:r>
              <a:rPr lang="fr-FR" dirty="0" err="1" smtClean="0">
                <a:latin typeface="+mj-lt"/>
              </a:rPr>
              <a:t>deformation</a:t>
            </a:r>
            <a:r>
              <a:rPr lang="fr-FR" dirty="0" smtClean="0">
                <a:latin typeface="+mj-lt"/>
              </a:rPr>
              <a:t> trend </a:t>
            </a:r>
            <a:r>
              <a:rPr lang="fr-FR" dirty="0" err="1" smtClean="0">
                <a:latin typeface="+mj-lt"/>
              </a:rPr>
              <a:t>measured</a:t>
            </a:r>
            <a:r>
              <a:rPr lang="fr-FR" dirty="0" smtClean="0">
                <a:latin typeface="+mj-lt"/>
              </a:rPr>
              <a:t> </a:t>
            </a:r>
            <a:r>
              <a:rPr lang="fr-FR" dirty="0" err="1" smtClean="0">
                <a:latin typeface="+mj-lt"/>
              </a:rPr>
              <a:t>between</a:t>
            </a:r>
            <a:r>
              <a:rPr lang="fr-FR" dirty="0" smtClean="0">
                <a:latin typeface="+mj-lt"/>
              </a:rPr>
              <a:t> </a:t>
            </a:r>
            <a:r>
              <a:rPr lang="fr-FR" dirty="0" err="1" smtClean="0">
                <a:latin typeface="+mj-lt"/>
              </a:rPr>
              <a:t>October</a:t>
            </a:r>
            <a:r>
              <a:rPr lang="fr-FR" dirty="0" smtClean="0">
                <a:latin typeface="+mj-lt"/>
              </a:rPr>
              <a:t> 27 and </a:t>
            </a:r>
            <a:r>
              <a:rPr lang="fr-FR" dirty="0" err="1" smtClean="0">
                <a:latin typeface="+mj-lt"/>
              </a:rPr>
              <a:t>December</a:t>
            </a:r>
            <a:r>
              <a:rPr lang="fr-FR" dirty="0" smtClean="0">
                <a:latin typeface="+mj-lt"/>
              </a:rPr>
              <a:t> 1st </a:t>
            </a:r>
            <a:r>
              <a:rPr lang="fr-FR" dirty="0" err="1" smtClean="0">
                <a:latin typeface="+mj-lt"/>
              </a:rPr>
              <a:t>is</a:t>
            </a:r>
            <a:r>
              <a:rPr lang="fr-FR" dirty="0" smtClean="0">
                <a:latin typeface="+mj-lt"/>
              </a:rPr>
              <a:t> </a:t>
            </a:r>
            <a:r>
              <a:rPr lang="fr-FR" b="1" dirty="0" smtClean="0">
                <a:latin typeface="+mj-lt"/>
              </a:rPr>
              <a:t>consistent </a:t>
            </a:r>
            <a:r>
              <a:rPr lang="fr-FR" b="1" dirty="0" err="1" smtClean="0">
                <a:latin typeface="+mj-lt"/>
              </a:rPr>
              <a:t>with</a:t>
            </a:r>
            <a:r>
              <a:rPr lang="fr-FR" b="1" dirty="0" smtClean="0">
                <a:latin typeface="+mj-lt"/>
              </a:rPr>
              <a:t> the orientation of the Yellow Lake fissure.</a:t>
            </a:r>
          </a:p>
          <a:p>
            <a:pPr marL="285750" indent="-285750">
              <a:buFont typeface="Arial" panose="020B0604020202020204" pitchFamily="34" charset="0"/>
              <a:buChar char="•"/>
            </a:pPr>
            <a:endParaRPr lang="fr-FR" b="1" dirty="0">
              <a:latin typeface="+mj-lt"/>
            </a:endParaRPr>
          </a:p>
          <a:p>
            <a:pPr marL="285750" indent="-285750">
              <a:buFont typeface="Arial" panose="020B0604020202020204" pitchFamily="34" charset="0"/>
              <a:buChar char="•"/>
            </a:pPr>
            <a:r>
              <a:rPr lang="fr-FR" dirty="0" smtClean="0">
                <a:latin typeface="+mj-lt"/>
              </a:rPr>
              <a:t>Satellite </a:t>
            </a:r>
            <a:r>
              <a:rPr lang="fr-FR" dirty="0" err="1" smtClean="0">
                <a:latin typeface="+mj-lt"/>
              </a:rPr>
              <a:t>imagery</a:t>
            </a:r>
            <a:r>
              <a:rPr lang="fr-FR" dirty="0" smtClean="0">
                <a:latin typeface="+mj-lt"/>
              </a:rPr>
              <a:t> </a:t>
            </a:r>
            <a:r>
              <a:rPr lang="fr-FR" dirty="0" err="1" smtClean="0">
                <a:latin typeface="+mj-lt"/>
              </a:rPr>
              <a:t>confirms</a:t>
            </a:r>
            <a:r>
              <a:rPr lang="fr-FR" dirty="0" smtClean="0">
                <a:latin typeface="+mj-lt"/>
              </a:rPr>
              <a:t> </a:t>
            </a:r>
            <a:r>
              <a:rPr lang="fr-FR" dirty="0" err="1" smtClean="0">
                <a:latin typeface="+mj-lt"/>
              </a:rPr>
              <a:t>that</a:t>
            </a:r>
            <a:r>
              <a:rPr lang="fr-FR" dirty="0" smtClean="0">
                <a:latin typeface="+mj-lt"/>
              </a:rPr>
              <a:t> hydrothermal </a:t>
            </a:r>
            <a:r>
              <a:rPr lang="fr-FR" dirty="0" err="1" smtClean="0">
                <a:latin typeface="+mj-lt"/>
              </a:rPr>
              <a:t>activity</a:t>
            </a:r>
            <a:r>
              <a:rPr lang="fr-FR" dirty="0" smtClean="0">
                <a:latin typeface="+mj-lt"/>
              </a:rPr>
              <a:t> </a:t>
            </a:r>
            <a:r>
              <a:rPr lang="fr-FR" dirty="0" err="1" smtClean="0">
                <a:latin typeface="+mj-lt"/>
              </a:rPr>
              <a:t>indeed</a:t>
            </a:r>
            <a:r>
              <a:rPr lang="fr-FR" dirty="0" smtClean="0">
                <a:latin typeface="+mj-lt"/>
              </a:rPr>
              <a:t> </a:t>
            </a:r>
            <a:r>
              <a:rPr lang="fr-FR" dirty="0" err="1" smtClean="0">
                <a:latin typeface="+mj-lt"/>
              </a:rPr>
              <a:t>increased</a:t>
            </a:r>
            <a:r>
              <a:rPr lang="fr-FR" dirty="0" smtClean="0">
                <a:latin typeface="+mj-lt"/>
              </a:rPr>
              <a:t> in </a:t>
            </a:r>
            <a:r>
              <a:rPr lang="fr-FR" dirty="0" err="1" smtClean="0">
                <a:latin typeface="+mj-lt"/>
              </a:rPr>
              <a:t>February</a:t>
            </a:r>
            <a:r>
              <a:rPr lang="fr-FR" dirty="0" smtClean="0">
                <a:latin typeface="+mj-lt"/>
              </a:rPr>
              <a:t> 2005. </a:t>
            </a:r>
            <a:r>
              <a:rPr lang="fr-FR" b="1" dirty="0" smtClean="0">
                <a:latin typeface="+mj-lt"/>
              </a:rPr>
              <a:t>The fissure </a:t>
            </a:r>
            <a:r>
              <a:rPr lang="fr-FR" b="1" dirty="0" err="1" smtClean="0">
                <a:latin typeface="+mj-lt"/>
              </a:rPr>
              <a:t>itself</a:t>
            </a:r>
            <a:r>
              <a:rPr lang="fr-FR" b="1" dirty="0" smtClean="0">
                <a:latin typeface="+mj-lt"/>
              </a:rPr>
              <a:t> </a:t>
            </a:r>
            <a:r>
              <a:rPr lang="fr-FR" b="1" dirty="0" err="1" smtClean="0">
                <a:latin typeface="+mj-lt"/>
              </a:rPr>
              <a:t>formed</a:t>
            </a:r>
            <a:r>
              <a:rPr lang="fr-FR" b="1" dirty="0" smtClean="0">
                <a:latin typeface="+mj-lt"/>
              </a:rPr>
              <a:t> </a:t>
            </a:r>
            <a:r>
              <a:rPr lang="fr-FR" b="1" dirty="0" err="1" smtClean="0">
                <a:latin typeface="+mj-lt"/>
              </a:rPr>
              <a:t>between</a:t>
            </a:r>
            <a:r>
              <a:rPr lang="fr-FR" b="1" dirty="0" smtClean="0">
                <a:latin typeface="+mj-lt"/>
              </a:rPr>
              <a:t> April 4th and </a:t>
            </a:r>
            <a:r>
              <a:rPr lang="fr-FR" b="1" dirty="0" err="1" smtClean="0">
                <a:latin typeface="+mj-lt"/>
              </a:rPr>
              <a:t>June</a:t>
            </a:r>
            <a:r>
              <a:rPr lang="fr-FR" b="1" dirty="0" smtClean="0">
                <a:latin typeface="+mj-lt"/>
              </a:rPr>
              <a:t> 10th, 2005</a:t>
            </a:r>
            <a:r>
              <a:rPr lang="fr-FR" dirty="0" smtClean="0">
                <a:latin typeface="+mj-lt"/>
              </a:rPr>
              <a:t>.</a:t>
            </a:r>
          </a:p>
        </p:txBody>
      </p:sp>
    </p:spTree>
    <p:extLst>
      <p:ext uri="{BB962C8B-B14F-4D97-AF65-F5344CB8AC3E}">
        <p14:creationId xmlns:p14="http://schemas.microsoft.com/office/powerpoint/2010/main" val="1911863797"/>
      </p:ext>
    </p:extLst>
  </p:cSld>
  <p:clrMapOvr>
    <a:masterClrMapping/>
  </p:clrMapOvr>
  <mc:AlternateContent xmlns:mc="http://schemas.openxmlformats.org/markup-compatibility/2006">
    <mc:Choice xmlns:p14="http://schemas.microsoft.com/office/powerpoint/2010/main" Requires="p14">
      <p:transition spd="slow" p14:dur="2000" advTm="8217"/>
    </mc:Choice>
    <mc:Fallback>
      <p:transition spd="slow" advTm="8217"/>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713124" y="1672978"/>
            <a:ext cx="8250130" cy="4524315"/>
          </a:xfrm>
          <a:prstGeom prst="rect">
            <a:avLst/>
          </a:prstGeom>
          <a:noFill/>
        </p:spPr>
        <p:txBody>
          <a:bodyPr wrap="square" rtlCol="0">
            <a:spAutoFit/>
          </a:bodyPr>
          <a:lstStyle/>
          <a:p>
            <a:pPr marL="285750" lvl="0" indent="-285750">
              <a:buFont typeface="Arial" panose="020B0604020202020204" pitchFamily="34" charset="0"/>
              <a:buChar char="•"/>
            </a:pPr>
            <a:r>
              <a:rPr lang="fr-FR" dirty="0" err="1" smtClean="0">
                <a:solidFill>
                  <a:prstClr val="black"/>
                </a:solidFill>
                <a:latin typeface="Calibri Light" panose="020F0302020204030204"/>
              </a:rPr>
              <a:t>Some</a:t>
            </a:r>
            <a:r>
              <a:rPr lang="fr-FR" dirty="0" smtClean="0">
                <a:solidFill>
                  <a:prstClr val="black"/>
                </a:solidFill>
                <a:latin typeface="Calibri Light" panose="020F0302020204030204"/>
              </a:rPr>
              <a:t> of the </a:t>
            </a:r>
            <a:r>
              <a:rPr lang="fr-FR" dirty="0" err="1" smtClean="0">
                <a:solidFill>
                  <a:prstClr val="black"/>
                </a:solidFill>
                <a:latin typeface="Calibri Light" panose="020F0302020204030204"/>
              </a:rPr>
              <a:t>past</a:t>
            </a:r>
            <a:r>
              <a:rPr lang="fr-FR" dirty="0" smtClean="0">
                <a:solidFill>
                  <a:prstClr val="black"/>
                </a:solidFill>
                <a:latin typeface="Calibri Light" panose="020F0302020204030204"/>
              </a:rPr>
              <a:t>, and </a:t>
            </a:r>
            <a:r>
              <a:rPr lang="fr-FR" dirty="0" err="1" smtClean="0">
                <a:solidFill>
                  <a:prstClr val="black"/>
                </a:solidFill>
                <a:latin typeface="Calibri Light" panose="020F0302020204030204"/>
              </a:rPr>
              <a:t>perhaps</a:t>
            </a:r>
            <a:r>
              <a:rPr lang="fr-FR" dirty="0" smtClean="0">
                <a:solidFill>
                  <a:prstClr val="black"/>
                </a:solidFill>
                <a:latin typeface="Calibri Light" panose="020F0302020204030204"/>
              </a:rPr>
              <a:t> </a:t>
            </a:r>
            <a:r>
              <a:rPr lang="fr-FR" dirty="0" err="1" smtClean="0">
                <a:solidFill>
                  <a:prstClr val="black"/>
                </a:solidFill>
                <a:latin typeface="Calibri Light" panose="020F0302020204030204"/>
              </a:rPr>
              <a:t>present</a:t>
            </a:r>
            <a:r>
              <a:rPr lang="fr-FR" dirty="0" smtClean="0">
                <a:solidFill>
                  <a:prstClr val="black"/>
                </a:solidFill>
                <a:latin typeface="Calibri Light" panose="020F0302020204030204"/>
              </a:rPr>
              <a:t>, </a:t>
            </a:r>
            <a:r>
              <a:rPr lang="fr-FR" dirty="0">
                <a:solidFill>
                  <a:prstClr val="black"/>
                </a:solidFill>
                <a:latin typeface="Calibri Light" panose="020F0302020204030204"/>
              </a:rPr>
              <a:t>hydrothermal </a:t>
            </a:r>
            <a:r>
              <a:rPr lang="fr-FR" dirty="0" err="1">
                <a:solidFill>
                  <a:prstClr val="black"/>
                </a:solidFill>
                <a:latin typeface="Calibri Light" panose="020F0302020204030204"/>
              </a:rPr>
              <a:t>activity</a:t>
            </a:r>
            <a:r>
              <a:rPr lang="fr-FR" dirty="0">
                <a:solidFill>
                  <a:prstClr val="black"/>
                </a:solidFill>
                <a:latin typeface="Calibri Light" panose="020F0302020204030204"/>
              </a:rPr>
              <a:t> on Mars </a:t>
            </a:r>
            <a:r>
              <a:rPr lang="fr-FR" dirty="0" err="1" smtClean="0">
                <a:solidFill>
                  <a:prstClr val="black"/>
                </a:solidFill>
                <a:latin typeface="Calibri Light" panose="020F0302020204030204"/>
              </a:rPr>
              <a:t>is</a:t>
            </a:r>
            <a:r>
              <a:rPr lang="fr-FR" dirty="0" smtClean="0">
                <a:solidFill>
                  <a:prstClr val="black"/>
                </a:solidFill>
                <a:latin typeface="Calibri Light" panose="020F0302020204030204"/>
              </a:rPr>
              <a:t> </a:t>
            </a:r>
            <a:r>
              <a:rPr lang="fr-FR" dirty="0" err="1" smtClean="0">
                <a:solidFill>
                  <a:prstClr val="black"/>
                </a:solidFill>
                <a:latin typeface="Calibri Light" panose="020F0302020204030204"/>
              </a:rPr>
              <a:t>related</a:t>
            </a:r>
            <a:r>
              <a:rPr lang="fr-FR" dirty="0" smtClean="0">
                <a:solidFill>
                  <a:prstClr val="black"/>
                </a:solidFill>
                <a:latin typeface="Calibri Light" panose="020F0302020204030204"/>
              </a:rPr>
              <a:t> to </a:t>
            </a:r>
            <a:r>
              <a:rPr lang="fr-FR" b="1" dirty="0" err="1" smtClean="0">
                <a:solidFill>
                  <a:prstClr val="black"/>
                </a:solidFill>
                <a:latin typeface="Calibri Light" panose="020F0302020204030204"/>
              </a:rPr>
              <a:t>volcanic</a:t>
            </a:r>
            <a:r>
              <a:rPr lang="fr-FR" b="1" dirty="0" smtClean="0">
                <a:solidFill>
                  <a:prstClr val="black"/>
                </a:solidFill>
                <a:latin typeface="Calibri Light" panose="020F0302020204030204"/>
              </a:rPr>
              <a:t> fissures in "rift</a:t>
            </a:r>
            <a:r>
              <a:rPr lang="fr-FR" b="1" dirty="0">
                <a:solidFill>
                  <a:prstClr val="black"/>
                </a:solidFill>
                <a:latin typeface="Calibri Light" panose="020F0302020204030204"/>
              </a:rPr>
              <a:t>"</a:t>
            </a:r>
            <a:r>
              <a:rPr lang="fr-FR" b="1" dirty="0" smtClean="0">
                <a:solidFill>
                  <a:prstClr val="black"/>
                </a:solidFill>
                <a:latin typeface="Calibri Light" panose="020F0302020204030204"/>
              </a:rPr>
              <a:t> zones.</a:t>
            </a:r>
          </a:p>
          <a:p>
            <a:pPr marL="285750" lvl="0" indent="-285750">
              <a:buFont typeface="Arial" panose="020B0604020202020204" pitchFamily="34" charset="0"/>
              <a:buChar char="•"/>
            </a:pPr>
            <a:endParaRPr lang="en-GB" b="1" dirty="0" smtClean="0">
              <a:solidFill>
                <a:prstClr val="black"/>
              </a:solidFill>
              <a:latin typeface="Calibri Light" panose="020F0302020204030204"/>
            </a:endParaRPr>
          </a:p>
          <a:p>
            <a:pPr marL="285750" lvl="0" indent="-285750">
              <a:buFont typeface="Arial" panose="020B0604020202020204" pitchFamily="34" charset="0"/>
              <a:buChar char="•"/>
            </a:pPr>
            <a:r>
              <a:rPr lang="en-GB" b="1" dirty="0" smtClean="0">
                <a:solidFill>
                  <a:prstClr val="black"/>
                </a:solidFill>
                <a:latin typeface="Calibri Light" panose="020F0302020204030204"/>
              </a:rPr>
              <a:t>Biological </a:t>
            </a:r>
            <a:r>
              <a:rPr lang="en-GB" b="1" dirty="0">
                <a:solidFill>
                  <a:prstClr val="black"/>
                </a:solidFill>
                <a:latin typeface="Calibri Light" panose="020F0302020204030204"/>
              </a:rPr>
              <a:t>activity </a:t>
            </a:r>
            <a:r>
              <a:rPr lang="en-GB" dirty="0">
                <a:solidFill>
                  <a:prstClr val="black"/>
                </a:solidFill>
                <a:latin typeface="Calibri Light" panose="020F0302020204030204"/>
              </a:rPr>
              <a:t>in such </a:t>
            </a:r>
            <a:r>
              <a:rPr lang="en-GB" dirty="0" smtClean="0">
                <a:solidFill>
                  <a:prstClr val="black"/>
                </a:solidFill>
                <a:latin typeface="Calibri Light" panose="020F0302020204030204"/>
              </a:rPr>
              <a:t>environment develop irrespective of climate conditions, it is rather controlled </a:t>
            </a:r>
            <a:r>
              <a:rPr lang="en-GB" dirty="0">
                <a:solidFill>
                  <a:prstClr val="black"/>
                </a:solidFill>
                <a:latin typeface="Calibri Light" panose="020F0302020204030204"/>
              </a:rPr>
              <a:t>by local crustal </a:t>
            </a:r>
            <a:r>
              <a:rPr lang="en-GB" dirty="0" smtClean="0">
                <a:solidFill>
                  <a:prstClr val="black"/>
                </a:solidFill>
                <a:latin typeface="Calibri Light" panose="020F0302020204030204"/>
              </a:rPr>
              <a:t>and </a:t>
            </a:r>
            <a:r>
              <a:rPr lang="en-GB" dirty="0">
                <a:solidFill>
                  <a:prstClr val="black"/>
                </a:solidFill>
                <a:latin typeface="Calibri Light" panose="020F0302020204030204"/>
              </a:rPr>
              <a:t>fluid </a:t>
            </a:r>
            <a:r>
              <a:rPr lang="en-GB" dirty="0" smtClean="0">
                <a:solidFill>
                  <a:prstClr val="black"/>
                </a:solidFill>
                <a:latin typeface="Calibri Light" panose="020F0302020204030204"/>
              </a:rPr>
              <a:t>properties, </a:t>
            </a:r>
            <a:r>
              <a:rPr lang="en-GB" dirty="0">
                <a:solidFill>
                  <a:prstClr val="black"/>
                </a:solidFill>
                <a:latin typeface="Calibri Light" panose="020F0302020204030204"/>
              </a:rPr>
              <a:t>making </a:t>
            </a:r>
            <a:r>
              <a:rPr lang="en-GB" dirty="0" smtClean="0">
                <a:solidFill>
                  <a:prstClr val="black"/>
                </a:solidFill>
                <a:latin typeface="Calibri Light" panose="020F0302020204030204"/>
              </a:rPr>
              <a:t>comparison between their terrestrial and </a:t>
            </a:r>
            <a:r>
              <a:rPr lang="en-GB" dirty="0" err="1" smtClean="0">
                <a:solidFill>
                  <a:prstClr val="black"/>
                </a:solidFill>
                <a:latin typeface="Calibri Light" panose="020F0302020204030204"/>
              </a:rPr>
              <a:t>martian</a:t>
            </a:r>
            <a:r>
              <a:rPr lang="en-GB" dirty="0" smtClean="0">
                <a:solidFill>
                  <a:prstClr val="black"/>
                </a:solidFill>
                <a:latin typeface="Calibri Light" panose="020F0302020204030204"/>
              </a:rPr>
              <a:t> </a:t>
            </a:r>
            <a:r>
              <a:rPr lang="en-GB" dirty="0" err="1" smtClean="0">
                <a:solidFill>
                  <a:prstClr val="black"/>
                </a:solidFill>
                <a:latin typeface="Calibri Light" panose="020F0302020204030204"/>
              </a:rPr>
              <a:t>geoenvironments</a:t>
            </a:r>
            <a:r>
              <a:rPr lang="en-GB" dirty="0" smtClean="0">
                <a:solidFill>
                  <a:prstClr val="black"/>
                </a:solidFill>
                <a:latin typeface="Calibri Light" panose="020F0302020204030204"/>
              </a:rPr>
              <a:t> particularly </a:t>
            </a:r>
            <a:r>
              <a:rPr lang="en-GB" dirty="0">
                <a:solidFill>
                  <a:prstClr val="black"/>
                </a:solidFill>
                <a:latin typeface="Calibri Light" panose="020F0302020204030204"/>
              </a:rPr>
              <a:t>relevant.</a:t>
            </a:r>
          </a:p>
          <a:p>
            <a:pPr marL="285750" lvl="0" indent="-285750">
              <a:buFont typeface="Arial" panose="020B0604020202020204" pitchFamily="34" charset="0"/>
              <a:buChar char="•"/>
            </a:pPr>
            <a:endParaRPr lang="fr-FR" dirty="0" smtClean="0">
              <a:solidFill>
                <a:prstClr val="black"/>
              </a:solidFill>
              <a:latin typeface="Calibri Light" panose="020F0302020204030204"/>
            </a:endParaRPr>
          </a:p>
          <a:p>
            <a:pPr marL="285750" indent="-285750">
              <a:buFont typeface="Arial" panose="020B0604020202020204" pitchFamily="34" charset="0"/>
              <a:buChar char="•"/>
            </a:pPr>
            <a:r>
              <a:rPr lang="fr-FR" dirty="0">
                <a:latin typeface="+mj-lt"/>
              </a:rPr>
              <a:t>The </a:t>
            </a:r>
            <a:r>
              <a:rPr lang="fr-FR" b="1" dirty="0">
                <a:latin typeface="+mj-lt"/>
              </a:rPr>
              <a:t>Danakil </a:t>
            </a:r>
            <a:r>
              <a:rPr lang="fr-FR" b="1" dirty="0" smtClean="0">
                <a:latin typeface="+mj-lt"/>
              </a:rPr>
              <a:t>rift </a:t>
            </a:r>
            <a:r>
              <a:rPr lang="fr-FR" dirty="0" err="1" smtClean="0">
                <a:latin typeface="+mj-lt"/>
              </a:rPr>
              <a:t>is</a:t>
            </a:r>
            <a:r>
              <a:rPr lang="fr-FR" dirty="0" smtClean="0">
                <a:latin typeface="+mj-lt"/>
              </a:rPr>
              <a:t> </a:t>
            </a:r>
            <a:r>
              <a:rPr lang="fr-FR" dirty="0" err="1" smtClean="0">
                <a:latin typeface="+mj-lt"/>
              </a:rPr>
              <a:t>even</a:t>
            </a:r>
            <a:r>
              <a:rPr lang="fr-FR" dirty="0" smtClean="0">
                <a:latin typeface="+mj-lt"/>
              </a:rPr>
              <a:t> more attractive as a </a:t>
            </a:r>
            <a:r>
              <a:rPr lang="fr-FR" dirty="0" err="1" smtClean="0">
                <a:latin typeface="+mj-lt"/>
              </a:rPr>
              <a:t>terrestrial</a:t>
            </a:r>
            <a:r>
              <a:rPr lang="fr-FR" dirty="0" smtClean="0">
                <a:latin typeface="+mj-lt"/>
              </a:rPr>
              <a:t> rift analogue </a:t>
            </a:r>
            <a:r>
              <a:rPr lang="fr-FR" dirty="0" err="1" smtClean="0">
                <a:latin typeface="+mj-lt"/>
              </a:rPr>
              <a:t>because</a:t>
            </a:r>
            <a:r>
              <a:rPr lang="fr-FR" dirty="0" smtClean="0">
                <a:latin typeface="+mj-lt"/>
              </a:rPr>
              <a:t> of the </a:t>
            </a:r>
            <a:r>
              <a:rPr lang="fr-FR" dirty="0" err="1" smtClean="0">
                <a:latin typeface="+mj-lt"/>
              </a:rPr>
              <a:t>evaporitic</a:t>
            </a:r>
            <a:r>
              <a:rPr lang="fr-FR" dirty="0" smtClean="0">
                <a:latin typeface="+mj-lt"/>
              </a:rPr>
              <a:t> </a:t>
            </a:r>
            <a:r>
              <a:rPr lang="fr-FR" dirty="0" err="1" smtClean="0">
                <a:latin typeface="+mj-lt"/>
              </a:rPr>
              <a:t>environment</a:t>
            </a:r>
            <a:r>
              <a:rPr lang="fr-FR" dirty="0" smtClean="0">
                <a:latin typeface="+mj-lt"/>
              </a:rPr>
              <a:t>.</a:t>
            </a:r>
            <a:endParaRPr lang="en-US" dirty="0">
              <a:latin typeface="+mj-lt"/>
            </a:endParaRPr>
          </a:p>
          <a:p>
            <a:pPr marL="285750" lvl="0" indent="-285750">
              <a:buFont typeface="Arial" panose="020B0604020202020204" pitchFamily="34" charset="0"/>
              <a:buChar char="•"/>
            </a:pPr>
            <a:endParaRPr lang="en-GB" dirty="0" smtClean="0">
              <a:solidFill>
                <a:prstClr val="black"/>
              </a:solidFill>
              <a:latin typeface="Calibri Light" panose="020F0302020204030204"/>
            </a:endParaRPr>
          </a:p>
          <a:p>
            <a:pPr marL="285750" lvl="0" indent="-285750">
              <a:buFont typeface="Arial" panose="020B0604020202020204" pitchFamily="34" charset="0"/>
              <a:buChar char="•"/>
            </a:pPr>
            <a:r>
              <a:rPr lang="en-GB" b="1" dirty="0">
                <a:solidFill>
                  <a:prstClr val="black"/>
                </a:solidFill>
                <a:latin typeface="Calibri Light" panose="020F0302020204030204"/>
              </a:rPr>
              <a:t>Investigating the geomorphology and structure of the Danakil rift, correlated with the biological content of its hydrothermal sites, may therefore provide useful about environments on Mars prone to current and past biological activity to be expected.</a:t>
            </a:r>
          </a:p>
          <a:p>
            <a:pPr marL="285750" lvl="0" indent="-285750">
              <a:buFont typeface="Arial" panose="020B0604020202020204" pitchFamily="34" charset="0"/>
              <a:buChar char="•"/>
            </a:pPr>
            <a:endParaRPr lang="en-GB" dirty="0" smtClean="0">
              <a:solidFill>
                <a:prstClr val="black"/>
              </a:solidFill>
              <a:latin typeface="Calibri Light" panose="020F0302020204030204"/>
            </a:endParaRPr>
          </a:p>
          <a:p>
            <a:pPr marL="285750" lvl="0" indent="-285750">
              <a:buFont typeface="Arial" panose="020B0604020202020204" pitchFamily="34" charset="0"/>
              <a:buChar char="•"/>
            </a:pPr>
            <a:r>
              <a:rPr lang="en-GB" dirty="0" smtClean="0">
                <a:solidFill>
                  <a:prstClr val="black"/>
                </a:solidFill>
                <a:latin typeface="Calibri Light" panose="020F0302020204030204"/>
              </a:rPr>
              <a:t>Such environments may be detected by </a:t>
            </a:r>
            <a:r>
              <a:rPr lang="en-GB" dirty="0" err="1" smtClean="0">
                <a:solidFill>
                  <a:prstClr val="black"/>
                </a:solidFill>
                <a:latin typeface="Calibri Light" panose="020F0302020204030204"/>
              </a:rPr>
              <a:t>ExoMars</a:t>
            </a:r>
            <a:r>
              <a:rPr lang="en-GB" dirty="0" smtClean="0">
                <a:solidFill>
                  <a:prstClr val="black"/>
                </a:solidFill>
                <a:latin typeface="Calibri Light" panose="020F0302020204030204"/>
              </a:rPr>
              <a:t> TGO instruments.</a:t>
            </a:r>
            <a:endParaRPr lang="fr-FR" dirty="0" smtClean="0">
              <a:latin typeface="+mj-lt"/>
            </a:endParaRPr>
          </a:p>
          <a:p>
            <a:endParaRPr lang="fr-FR" dirty="0" smtClean="0">
              <a:latin typeface="+mj-lt"/>
            </a:endParaRPr>
          </a:p>
        </p:txBody>
      </p:sp>
      <p:sp>
        <p:nvSpPr>
          <p:cNvPr id="4" name="TextBox 3"/>
          <p:cNvSpPr txBox="1"/>
          <p:nvPr/>
        </p:nvSpPr>
        <p:spPr>
          <a:xfrm>
            <a:off x="5132277" y="52918"/>
            <a:ext cx="1927451" cy="646331"/>
          </a:xfrm>
          <a:prstGeom prst="rect">
            <a:avLst/>
          </a:prstGeom>
          <a:noFill/>
        </p:spPr>
        <p:txBody>
          <a:bodyPr wrap="none" rtlCol="0">
            <a:spAutoFit/>
          </a:bodyPr>
          <a:lstStyle/>
          <a:p>
            <a:pPr algn="ctr"/>
            <a:r>
              <a:rPr lang="fr-FR" sz="3600" dirty="0" err="1" smtClean="0">
                <a:latin typeface="+mj-lt"/>
              </a:rPr>
              <a:t>Rationale</a:t>
            </a:r>
            <a:endParaRPr lang="en-GB" sz="3600" dirty="0">
              <a:latin typeface="+mj-lt"/>
            </a:endParaRPr>
          </a:p>
        </p:txBody>
      </p:sp>
      <p:grpSp>
        <p:nvGrpSpPr>
          <p:cNvPr id="3" name="Group 2"/>
          <p:cNvGrpSpPr/>
          <p:nvPr/>
        </p:nvGrpSpPr>
        <p:grpSpPr>
          <a:xfrm>
            <a:off x="9639806" y="998354"/>
            <a:ext cx="2328418" cy="5723505"/>
            <a:chOff x="11782399" y="-2531953"/>
            <a:chExt cx="3404006" cy="8367416"/>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82399" y="-2531953"/>
              <a:ext cx="3334957" cy="2256249"/>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48624" y="3043762"/>
              <a:ext cx="3337781" cy="2253426"/>
            </a:xfrm>
            <a:prstGeom prst="rect">
              <a:avLst/>
            </a:prstGeom>
          </p:spPr>
        </p:pic>
        <p:sp>
          <p:nvSpPr>
            <p:cNvPr id="7" name="TextBox 6"/>
            <p:cNvSpPr txBox="1"/>
            <p:nvPr/>
          </p:nvSpPr>
          <p:spPr>
            <a:xfrm>
              <a:off x="14265874" y="-296347"/>
              <a:ext cx="846518" cy="539941"/>
            </a:xfrm>
            <a:prstGeom prst="rect">
              <a:avLst/>
            </a:prstGeom>
            <a:noFill/>
          </p:spPr>
          <p:txBody>
            <a:bodyPr wrap="square" rtlCol="0">
              <a:spAutoFit/>
            </a:bodyPr>
            <a:lstStyle/>
            <a:p>
              <a:pPr algn="ctr"/>
              <a:r>
                <a:rPr lang="fr-FR" i="1" dirty="0" smtClean="0">
                  <a:latin typeface="+mj-lt"/>
                </a:rPr>
                <a:t>ACS</a:t>
              </a:r>
              <a:endParaRPr lang="en-GB" i="1" dirty="0">
                <a:latin typeface="+mj-lt"/>
              </a:endParaRPr>
            </a:p>
          </p:txBody>
        </p:sp>
        <p:sp>
          <p:nvSpPr>
            <p:cNvPr id="8" name="TextBox 7"/>
            <p:cNvSpPr txBox="1"/>
            <p:nvPr/>
          </p:nvSpPr>
          <p:spPr>
            <a:xfrm>
              <a:off x="13760862" y="5295522"/>
              <a:ext cx="1425541" cy="539941"/>
            </a:xfrm>
            <a:prstGeom prst="rect">
              <a:avLst/>
            </a:prstGeom>
            <a:noFill/>
          </p:spPr>
          <p:txBody>
            <a:bodyPr wrap="square" rtlCol="0">
              <a:spAutoFit/>
            </a:bodyPr>
            <a:lstStyle/>
            <a:p>
              <a:pPr algn="ctr"/>
              <a:r>
                <a:rPr lang="fr-FR" i="1" dirty="0" smtClean="0">
                  <a:latin typeface="+mj-lt"/>
                </a:rPr>
                <a:t>NOMAD</a:t>
              </a:r>
              <a:endParaRPr lang="en-GB" i="1" dirty="0">
                <a:latin typeface="+mj-lt"/>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55270" y="182639"/>
              <a:ext cx="2411846" cy="2050245"/>
            </a:xfrm>
            <a:prstGeom prst="rect">
              <a:avLst/>
            </a:prstGeom>
          </p:spPr>
        </p:pic>
        <p:sp>
          <p:nvSpPr>
            <p:cNvPr id="10" name="TextBox 9"/>
            <p:cNvSpPr txBox="1"/>
            <p:nvPr/>
          </p:nvSpPr>
          <p:spPr>
            <a:xfrm>
              <a:off x="13945043" y="1955414"/>
              <a:ext cx="1167350" cy="539941"/>
            </a:xfrm>
            <a:prstGeom prst="rect">
              <a:avLst/>
            </a:prstGeom>
            <a:noFill/>
          </p:spPr>
          <p:txBody>
            <a:bodyPr wrap="square" rtlCol="0">
              <a:spAutoFit/>
            </a:bodyPr>
            <a:lstStyle/>
            <a:p>
              <a:pPr algn="ctr"/>
              <a:r>
                <a:rPr lang="fr-FR" i="1" dirty="0" smtClean="0">
                  <a:latin typeface="+mj-lt"/>
                </a:rPr>
                <a:t>CaSSIS</a:t>
              </a:r>
              <a:endParaRPr lang="en-GB" i="1" dirty="0">
                <a:latin typeface="+mj-lt"/>
              </a:endParaRPr>
            </a:p>
          </p:txBody>
        </p:sp>
      </p:grpSp>
    </p:spTree>
    <p:extLst>
      <p:ext uri="{BB962C8B-B14F-4D97-AF65-F5344CB8AC3E}">
        <p14:creationId xmlns:p14="http://schemas.microsoft.com/office/powerpoint/2010/main" val="2835180195"/>
      </p:ext>
    </p:extLst>
  </p:cSld>
  <p:clrMapOvr>
    <a:masterClrMapping/>
  </p:clrMapOvr>
  <mc:AlternateContent xmlns:mc="http://schemas.openxmlformats.org/markup-compatibility/2006">
    <mc:Choice xmlns:p14="http://schemas.microsoft.com/office/powerpoint/2010/main" Requires="p14">
      <p:transition spd="slow" p14:dur="2000" advTm="77049"/>
    </mc:Choice>
    <mc:Fallback>
      <p:transition spd="slow" advTm="77049"/>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79773" y="52918"/>
            <a:ext cx="6232540" cy="646331"/>
          </a:xfrm>
          <a:prstGeom prst="rect">
            <a:avLst/>
          </a:prstGeom>
          <a:noFill/>
        </p:spPr>
        <p:txBody>
          <a:bodyPr wrap="none" rtlCol="0">
            <a:spAutoFit/>
          </a:bodyPr>
          <a:lstStyle/>
          <a:p>
            <a:pPr algn="ctr"/>
            <a:r>
              <a:rPr lang="fr-FR" sz="3600" dirty="0" err="1" smtClean="0">
                <a:latin typeface="+mj-lt"/>
              </a:rPr>
              <a:t>Evolution</a:t>
            </a:r>
            <a:r>
              <a:rPr lang="fr-FR" sz="3600" dirty="0" smtClean="0">
                <a:latin typeface="+mj-lt"/>
              </a:rPr>
              <a:t> </a:t>
            </a:r>
            <a:r>
              <a:rPr lang="fr-FR" sz="3600" dirty="0" err="1" smtClean="0">
                <a:latin typeface="+mj-lt"/>
              </a:rPr>
              <a:t>since</a:t>
            </a:r>
            <a:r>
              <a:rPr lang="fr-FR" sz="3600" dirty="0" smtClean="0">
                <a:latin typeface="+mj-lt"/>
              </a:rPr>
              <a:t> fissure formation</a:t>
            </a:r>
            <a:endParaRPr lang="en-GB" sz="3600" dirty="0">
              <a:latin typeface="+mj-lt"/>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9857" y="1393892"/>
            <a:ext cx="3887290" cy="5330253"/>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0604" y="1393893"/>
            <a:ext cx="3887289" cy="5330252"/>
          </a:xfrm>
          <a:prstGeom prst="rect">
            <a:avLst/>
          </a:prstGeom>
        </p:spPr>
      </p:pic>
      <p:sp>
        <p:nvSpPr>
          <p:cNvPr id="3" name="TextBox 2"/>
          <p:cNvSpPr txBox="1"/>
          <p:nvPr/>
        </p:nvSpPr>
        <p:spPr>
          <a:xfrm>
            <a:off x="4002505" y="976683"/>
            <a:ext cx="721993" cy="369332"/>
          </a:xfrm>
          <a:prstGeom prst="rect">
            <a:avLst/>
          </a:prstGeom>
          <a:noFill/>
        </p:spPr>
        <p:txBody>
          <a:bodyPr wrap="none" rtlCol="0">
            <a:spAutoFit/>
          </a:bodyPr>
          <a:lstStyle/>
          <a:p>
            <a:pPr algn="ctr"/>
            <a:r>
              <a:rPr lang="fr-FR" dirty="0" err="1" smtClean="0">
                <a:latin typeface="+mj-lt"/>
              </a:rPr>
              <a:t>Today</a:t>
            </a:r>
            <a:endParaRPr lang="en-GB" dirty="0" smtClean="0">
              <a:latin typeface="+mj-lt"/>
            </a:endParaRPr>
          </a:p>
        </p:txBody>
      </p:sp>
      <p:sp>
        <p:nvSpPr>
          <p:cNvPr id="17" name="TextBox 16"/>
          <p:cNvSpPr txBox="1"/>
          <p:nvPr/>
        </p:nvSpPr>
        <p:spPr>
          <a:xfrm>
            <a:off x="7723306" y="976683"/>
            <a:ext cx="1261884" cy="369332"/>
          </a:xfrm>
          <a:prstGeom prst="rect">
            <a:avLst/>
          </a:prstGeom>
          <a:noFill/>
        </p:spPr>
        <p:txBody>
          <a:bodyPr wrap="none" rtlCol="0">
            <a:spAutoFit/>
          </a:bodyPr>
          <a:lstStyle/>
          <a:p>
            <a:pPr algn="ctr"/>
            <a:r>
              <a:rPr lang="fr-FR" dirty="0" smtClean="0">
                <a:latin typeface="+mj-lt"/>
              </a:rPr>
              <a:t>17-12-2005</a:t>
            </a:r>
            <a:endParaRPr lang="en-GB" dirty="0" smtClean="0">
              <a:latin typeface="+mj-lt"/>
            </a:endParaRPr>
          </a:p>
        </p:txBody>
      </p:sp>
    </p:spTree>
    <p:extLst>
      <p:ext uri="{BB962C8B-B14F-4D97-AF65-F5344CB8AC3E}">
        <p14:creationId xmlns:p14="http://schemas.microsoft.com/office/powerpoint/2010/main" val="653503407"/>
      </p:ext>
    </p:extLst>
  </p:cSld>
  <p:clrMapOvr>
    <a:masterClrMapping/>
  </p:clrMapOvr>
  <mc:AlternateContent xmlns:mc="http://schemas.openxmlformats.org/markup-compatibility/2006">
    <mc:Choice xmlns:p14="http://schemas.microsoft.com/office/powerpoint/2010/main" Requires="p14">
      <p:transition spd="slow" p14:dur="2000" advTm="15115"/>
    </mc:Choice>
    <mc:Fallback>
      <p:transition spd="slow" advTm="15115"/>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79773" y="52918"/>
            <a:ext cx="6232540" cy="646331"/>
          </a:xfrm>
          <a:prstGeom prst="rect">
            <a:avLst/>
          </a:prstGeom>
          <a:noFill/>
        </p:spPr>
        <p:txBody>
          <a:bodyPr wrap="none" rtlCol="0">
            <a:spAutoFit/>
          </a:bodyPr>
          <a:lstStyle/>
          <a:p>
            <a:pPr algn="ctr"/>
            <a:r>
              <a:rPr lang="fr-FR" sz="3600" dirty="0" err="1" smtClean="0">
                <a:latin typeface="+mj-lt"/>
              </a:rPr>
              <a:t>Evolution</a:t>
            </a:r>
            <a:r>
              <a:rPr lang="fr-FR" sz="3600" dirty="0" smtClean="0">
                <a:latin typeface="+mj-lt"/>
              </a:rPr>
              <a:t> </a:t>
            </a:r>
            <a:r>
              <a:rPr lang="fr-FR" sz="3600" dirty="0" err="1" smtClean="0">
                <a:latin typeface="+mj-lt"/>
              </a:rPr>
              <a:t>since</a:t>
            </a:r>
            <a:r>
              <a:rPr lang="fr-FR" sz="3600" dirty="0" smtClean="0">
                <a:latin typeface="+mj-lt"/>
              </a:rPr>
              <a:t> fissure formation</a:t>
            </a:r>
            <a:endParaRPr lang="en-GB" sz="3600" dirty="0">
              <a:latin typeface="+mj-lt"/>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9857" y="1696821"/>
            <a:ext cx="3887290" cy="3818232"/>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0604" y="1696822"/>
            <a:ext cx="3887289" cy="3818231"/>
          </a:xfrm>
          <a:prstGeom prst="rect">
            <a:avLst/>
          </a:prstGeom>
          <a:effectLst>
            <a:outerShdw blurRad="50800" dist="38100" dir="2700000" algn="tl" rotWithShape="0">
              <a:prstClr val="black">
                <a:alpha val="40000"/>
              </a:prstClr>
            </a:outerShdw>
          </a:effectLst>
        </p:spPr>
      </p:pic>
      <p:sp>
        <p:nvSpPr>
          <p:cNvPr id="3" name="TextBox 2"/>
          <p:cNvSpPr txBox="1"/>
          <p:nvPr/>
        </p:nvSpPr>
        <p:spPr>
          <a:xfrm>
            <a:off x="3732560" y="976683"/>
            <a:ext cx="1261884" cy="369332"/>
          </a:xfrm>
          <a:prstGeom prst="rect">
            <a:avLst/>
          </a:prstGeom>
          <a:noFill/>
        </p:spPr>
        <p:txBody>
          <a:bodyPr wrap="none" rtlCol="0">
            <a:spAutoFit/>
          </a:bodyPr>
          <a:lstStyle/>
          <a:p>
            <a:pPr algn="ctr"/>
            <a:r>
              <a:rPr lang="fr-FR" dirty="0" smtClean="0">
                <a:latin typeface="+mj-lt"/>
              </a:rPr>
              <a:t>20-11-2016</a:t>
            </a:r>
            <a:endParaRPr lang="en-GB" dirty="0" smtClean="0">
              <a:latin typeface="+mj-lt"/>
            </a:endParaRPr>
          </a:p>
        </p:txBody>
      </p:sp>
      <p:sp>
        <p:nvSpPr>
          <p:cNvPr id="17" name="TextBox 16"/>
          <p:cNvSpPr txBox="1"/>
          <p:nvPr/>
        </p:nvSpPr>
        <p:spPr>
          <a:xfrm>
            <a:off x="7723306" y="976683"/>
            <a:ext cx="1261884" cy="369332"/>
          </a:xfrm>
          <a:prstGeom prst="rect">
            <a:avLst/>
          </a:prstGeom>
          <a:noFill/>
        </p:spPr>
        <p:txBody>
          <a:bodyPr wrap="none" rtlCol="0">
            <a:spAutoFit/>
          </a:bodyPr>
          <a:lstStyle/>
          <a:p>
            <a:pPr algn="ctr"/>
            <a:r>
              <a:rPr lang="fr-FR" dirty="0" smtClean="0">
                <a:latin typeface="+mj-lt"/>
              </a:rPr>
              <a:t>17-12-2005</a:t>
            </a:r>
            <a:endParaRPr lang="en-GB" dirty="0" smtClean="0">
              <a:latin typeface="+mj-lt"/>
            </a:endParaRPr>
          </a:p>
        </p:txBody>
      </p:sp>
      <p:sp>
        <p:nvSpPr>
          <p:cNvPr id="8" name="TextBox 7"/>
          <p:cNvSpPr txBox="1"/>
          <p:nvPr/>
        </p:nvSpPr>
        <p:spPr>
          <a:xfrm>
            <a:off x="291735" y="1867759"/>
            <a:ext cx="728084" cy="369332"/>
          </a:xfrm>
          <a:prstGeom prst="rect">
            <a:avLst/>
          </a:prstGeom>
          <a:noFill/>
        </p:spPr>
        <p:txBody>
          <a:bodyPr wrap="none" rtlCol="0">
            <a:spAutoFit/>
          </a:bodyPr>
          <a:lstStyle/>
          <a:p>
            <a:r>
              <a:rPr lang="fr-FR" dirty="0" err="1" smtClean="0">
                <a:latin typeface="+mj-lt"/>
              </a:rPr>
              <a:t>North</a:t>
            </a:r>
            <a:endParaRPr lang="en-GB" dirty="0" smtClean="0">
              <a:latin typeface="+mj-lt"/>
            </a:endParaRPr>
          </a:p>
        </p:txBody>
      </p:sp>
    </p:spTree>
    <p:extLst>
      <p:ext uri="{BB962C8B-B14F-4D97-AF65-F5344CB8AC3E}">
        <p14:creationId xmlns:p14="http://schemas.microsoft.com/office/powerpoint/2010/main" val="4002560897"/>
      </p:ext>
    </p:extLst>
  </p:cSld>
  <p:clrMapOvr>
    <a:masterClrMapping/>
  </p:clrMapOvr>
  <mc:AlternateContent xmlns:mc="http://schemas.openxmlformats.org/markup-compatibility/2006">
    <mc:Choice xmlns:p14="http://schemas.microsoft.com/office/powerpoint/2010/main" Requires="p14">
      <p:transition spd="slow" p14:dur="2000" advTm="25060"/>
    </mc:Choice>
    <mc:Fallback>
      <p:transition spd="slow" advTm="2506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79773" y="52918"/>
            <a:ext cx="6232540" cy="646331"/>
          </a:xfrm>
          <a:prstGeom prst="rect">
            <a:avLst/>
          </a:prstGeom>
          <a:noFill/>
        </p:spPr>
        <p:txBody>
          <a:bodyPr wrap="none" rtlCol="0">
            <a:spAutoFit/>
          </a:bodyPr>
          <a:lstStyle/>
          <a:p>
            <a:pPr algn="ctr"/>
            <a:r>
              <a:rPr lang="fr-FR" sz="3600" dirty="0" err="1" smtClean="0">
                <a:latin typeface="+mj-lt"/>
              </a:rPr>
              <a:t>Evolution</a:t>
            </a:r>
            <a:r>
              <a:rPr lang="fr-FR" sz="3600" dirty="0" smtClean="0">
                <a:latin typeface="+mj-lt"/>
              </a:rPr>
              <a:t> </a:t>
            </a:r>
            <a:r>
              <a:rPr lang="fr-FR" sz="3600" dirty="0" err="1" smtClean="0">
                <a:latin typeface="+mj-lt"/>
              </a:rPr>
              <a:t>since</a:t>
            </a:r>
            <a:r>
              <a:rPr lang="fr-FR" sz="3600" dirty="0" smtClean="0">
                <a:latin typeface="+mj-lt"/>
              </a:rPr>
              <a:t> fissure formation</a:t>
            </a:r>
            <a:endParaRPr lang="en-GB" sz="3600" dirty="0">
              <a:latin typeface="+mj-lt"/>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9857" y="1696821"/>
            <a:ext cx="3887290" cy="3818232"/>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0604" y="1696822"/>
            <a:ext cx="3887289" cy="3818231"/>
          </a:xfrm>
          <a:prstGeom prst="rect">
            <a:avLst/>
          </a:prstGeom>
          <a:effectLst>
            <a:outerShdw blurRad="50800" dist="38100" dir="2700000" algn="tl" rotWithShape="0">
              <a:prstClr val="black">
                <a:alpha val="40000"/>
              </a:prstClr>
            </a:outerShdw>
          </a:effectLst>
        </p:spPr>
      </p:pic>
      <p:sp>
        <p:nvSpPr>
          <p:cNvPr id="3" name="TextBox 2"/>
          <p:cNvSpPr txBox="1"/>
          <p:nvPr/>
        </p:nvSpPr>
        <p:spPr>
          <a:xfrm>
            <a:off x="3732560" y="976683"/>
            <a:ext cx="1261884" cy="369332"/>
          </a:xfrm>
          <a:prstGeom prst="rect">
            <a:avLst/>
          </a:prstGeom>
          <a:noFill/>
        </p:spPr>
        <p:txBody>
          <a:bodyPr wrap="none" rtlCol="0">
            <a:spAutoFit/>
          </a:bodyPr>
          <a:lstStyle/>
          <a:p>
            <a:pPr algn="ctr"/>
            <a:r>
              <a:rPr lang="fr-FR" dirty="0" smtClean="0">
                <a:latin typeface="+mj-lt"/>
              </a:rPr>
              <a:t>20-11-2016</a:t>
            </a:r>
            <a:endParaRPr lang="en-GB" dirty="0" smtClean="0">
              <a:latin typeface="+mj-lt"/>
            </a:endParaRPr>
          </a:p>
        </p:txBody>
      </p:sp>
      <p:sp>
        <p:nvSpPr>
          <p:cNvPr id="17" name="TextBox 16"/>
          <p:cNvSpPr txBox="1"/>
          <p:nvPr/>
        </p:nvSpPr>
        <p:spPr>
          <a:xfrm>
            <a:off x="7723306" y="976683"/>
            <a:ext cx="1261884" cy="369332"/>
          </a:xfrm>
          <a:prstGeom prst="rect">
            <a:avLst/>
          </a:prstGeom>
          <a:noFill/>
        </p:spPr>
        <p:txBody>
          <a:bodyPr wrap="none" rtlCol="0">
            <a:spAutoFit/>
          </a:bodyPr>
          <a:lstStyle/>
          <a:p>
            <a:pPr algn="ctr"/>
            <a:r>
              <a:rPr lang="fr-FR" dirty="0" smtClean="0">
                <a:latin typeface="+mj-lt"/>
              </a:rPr>
              <a:t>17-12-2005</a:t>
            </a:r>
            <a:endParaRPr lang="en-GB" dirty="0" smtClean="0">
              <a:latin typeface="+mj-lt"/>
            </a:endParaRPr>
          </a:p>
        </p:txBody>
      </p:sp>
      <p:sp>
        <p:nvSpPr>
          <p:cNvPr id="8" name="TextBox 7"/>
          <p:cNvSpPr txBox="1"/>
          <p:nvPr/>
        </p:nvSpPr>
        <p:spPr>
          <a:xfrm>
            <a:off x="242043" y="1867759"/>
            <a:ext cx="824265" cy="369332"/>
          </a:xfrm>
          <a:prstGeom prst="rect">
            <a:avLst/>
          </a:prstGeom>
          <a:noFill/>
        </p:spPr>
        <p:txBody>
          <a:bodyPr wrap="none" rtlCol="0">
            <a:spAutoFit/>
          </a:bodyPr>
          <a:lstStyle/>
          <a:p>
            <a:r>
              <a:rPr lang="fr-FR" dirty="0" smtClean="0">
                <a:latin typeface="+mj-lt"/>
              </a:rPr>
              <a:t>middle</a:t>
            </a:r>
            <a:endParaRPr lang="en-GB" dirty="0" smtClean="0">
              <a:latin typeface="+mj-lt"/>
            </a:endParaRPr>
          </a:p>
        </p:txBody>
      </p:sp>
    </p:spTree>
    <p:extLst>
      <p:ext uri="{BB962C8B-B14F-4D97-AF65-F5344CB8AC3E}">
        <p14:creationId xmlns:p14="http://schemas.microsoft.com/office/powerpoint/2010/main" val="2387329633"/>
      </p:ext>
    </p:extLst>
  </p:cSld>
  <p:clrMapOvr>
    <a:masterClrMapping/>
  </p:clrMapOvr>
  <mc:AlternateContent xmlns:mc="http://schemas.openxmlformats.org/markup-compatibility/2006">
    <mc:Choice xmlns:p14="http://schemas.microsoft.com/office/powerpoint/2010/main" Requires="p14">
      <p:transition spd="slow" p14:dur="2000" advTm="21048"/>
    </mc:Choice>
    <mc:Fallback>
      <p:transition spd="slow" advTm="21048"/>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79773" y="52918"/>
            <a:ext cx="6232540" cy="646331"/>
          </a:xfrm>
          <a:prstGeom prst="rect">
            <a:avLst/>
          </a:prstGeom>
          <a:noFill/>
        </p:spPr>
        <p:txBody>
          <a:bodyPr wrap="none" rtlCol="0">
            <a:spAutoFit/>
          </a:bodyPr>
          <a:lstStyle/>
          <a:p>
            <a:pPr algn="ctr"/>
            <a:r>
              <a:rPr lang="fr-FR" sz="3600" dirty="0" err="1" smtClean="0">
                <a:latin typeface="+mj-lt"/>
              </a:rPr>
              <a:t>Evolution</a:t>
            </a:r>
            <a:r>
              <a:rPr lang="fr-FR" sz="3600" dirty="0" smtClean="0">
                <a:latin typeface="+mj-lt"/>
              </a:rPr>
              <a:t> </a:t>
            </a:r>
            <a:r>
              <a:rPr lang="fr-FR" sz="3600" dirty="0" err="1" smtClean="0">
                <a:latin typeface="+mj-lt"/>
              </a:rPr>
              <a:t>since</a:t>
            </a:r>
            <a:r>
              <a:rPr lang="fr-FR" sz="3600" dirty="0" smtClean="0">
                <a:latin typeface="+mj-lt"/>
              </a:rPr>
              <a:t> fissure formation</a:t>
            </a:r>
            <a:endParaRPr lang="en-GB" sz="3600" dirty="0">
              <a:latin typeface="+mj-lt"/>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9857" y="1696821"/>
            <a:ext cx="3887289" cy="3818232"/>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0604" y="1696822"/>
            <a:ext cx="3887288" cy="3818231"/>
          </a:xfrm>
          <a:prstGeom prst="rect">
            <a:avLst/>
          </a:prstGeom>
          <a:effectLst>
            <a:outerShdw blurRad="50800" dist="38100" dir="2700000" algn="tl" rotWithShape="0">
              <a:prstClr val="black">
                <a:alpha val="40000"/>
              </a:prstClr>
            </a:outerShdw>
          </a:effectLst>
        </p:spPr>
      </p:pic>
      <p:sp>
        <p:nvSpPr>
          <p:cNvPr id="3" name="TextBox 2"/>
          <p:cNvSpPr txBox="1"/>
          <p:nvPr/>
        </p:nvSpPr>
        <p:spPr>
          <a:xfrm>
            <a:off x="3732560" y="976683"/>
            <a:ext cx="1261884" cy="369332"/>
          </a:xfrm>
          <a:prstGeom prst="rect">
            <a:avLst/>
          </a:prstGeom>
          <a:noFill/>
        </p:spPr>
        <p:txBody>
          <a:bodyPr wrap="none" rtlCol="0">
            <a:spAutoFit/>
          </a:bodyPr>
          <a:lstStyle/>
          <a:p>
            <a:pPr algn="ctr"/>
            <a:r>
              <a:rPr lang="fr-FR" dirty="0" smtClean="0">
                <a:latin typeface="+mj-lt"/>
              </a:rPr>
              <a:t>20-11-2016</a:t>
            </a:r>
            <a:endParaRPr lang="en-GB" dirty="0" smtClean="0">
              <a:latin typeface="+mj-lt"/>
            </a:endParaRPr>
          </a:p>
        </p:txBody>
      </p:sp>
      <p:sp>
        <p:nvSpPr>
          <p:cNvPr id="17" name="TextBox 16"/>
          <p:cNvSpPr txBox="1"/>
          <p:nvPr/>
        </p:nvSpPr>
        <p:spPr>
          <a:xfrm>
            <a:off x="7723306" y="976683"/>
            <a:ext cx="1261884" cy="369332"/>
          </a:xfrm>
          <a:prstGeom prst="rect">
            <a:avLst/>
          </a:prstGeom>
          <a:noFill/>
        </p:spPr>
        <p:txBody>
          <a:bodyPr wrap="none" rtlCol="0">
            <a:spAutoFit/>
          </a:bodyPr>
          <a:lstStyle/>
          <a:p>
            <a:pPr algn="ctr"/>
            <a:r>
              <a:rPr lang="fr-FR" dirty="0" smtClean="0">
                <a:latin typeface="+mj-lt"/>
              </a:rPr>
              <a:t>17-12-2005</a:t>
            </a:r>
            <a:endParaRPr lang="en-GB" dirty="0" smtClean="0">
              <a:latin typeface="+mj-lt"/>
            </a:endParaRPr>
          </a:p>
        </p:txBody>
      </p:sp>
      <p:sp>
        <p:nvSpPr>
          <p:cNvPr id="4" name="TextBox 3"/>
          <p:cNvSpPr txBox="1"/>
          <p:nvPr/>
        </p:nvSpPr>
        <p:spPr>
          <a:xfrm>
            <a:off x="1521933" y="5729417"/>
            <a:ext cx="8665001" cy="923330"/>
          </a:xfrm>
          <a:prstGeom prst="rect">
            <a:avLst/>
          </a:prstGeom>
          <a:noFill/>
        </p:spPr>
        <p:txBody>
          <a:bodyPr wrap="none" rtlCol="0">
            <a:spAutoFit/>
          </a:bodyPr>
          <a:lstStyle/>
          <a:p>
            <a:pPr marL="285750" indent="-285750">
              <a:buFont typeface="Arial" panose="020B0604020202020204" pitchFamily="34" charset="0"/>
              <a:buChar char="•"/>
            </a:pPr>
            <a:r>
              <a:rPr lang="fr-FR" dirty="0" smtClean="0">
                <a:latin typeface="+mj-lt"/>
              </a:rPr>
              <a:t>No </a:t>
            </a:r>
            <a:r>
              <a:rPr lang="fr-FR" dirty="0" err="1" smtClean="0">
                <a:latin typeface="+mj-lt"/>
              </a:rPr>
              <a:t>clear</a:t>
            </a:r>
            <a:r>
              <a:rPr lang="fr-FR" dirty="0" smtClean="0">
                <a:latin typeface="+mj-lt"/>
              </a:rPr>
              <a:t> </a:t>
            </a:r>
            <a:r>
              <a:rPr lang="fr-FR" dirty="0" err="1" smtClean="0">
                <a:latin typeface="+mj-lt"/>
              </a:rPr>
              <a:t>evidence</a:t>
            </a:r>
            <a:r>
              <a:rPr lang="fr-FR" dirty="0" smtClean="0">
                <a:latin typeface="+mj-lt"/>
              </a:rPr>
              <a:t> of </a:t>
            </a:r>
            <a:r>
              <a:rPr lang="fr-FR" dirty="0" err="1" smtClean="0">
                <a:latin typeface="+mj-lt"/>
              </a:rPr>
              <a:t>renewed</a:t>
            </a:r>
            <a:r>
              <a:rPr lang="fr-FR" dirty="0" smtClean="0">
                <a:latin typeface="+mj-lt"/>
              </a:rPr>
              <a:t> </a:t>
            </a:r>
            <a:r>
              <a:rPr lang="fr-FR" dirty="0" err="1" smtClean="0">
                <a:latin typeface="+mj-lt"/>
              </a:rPr>
              <a:t>tectonic</a:t>
            </a:r>
            <a:r>
              <a:rPr lang="fr-FR" dirty="0" smtClean="0">
                <a:latin typeface="+mj-lt"/>
              </a:rPr>
              <a:t> </a:t>
            </a:r>
            <a:r>
              <a:rPr lang="fr-FR" dirty="0" err="1" smtClean="0">
                <a:latin typeface="+mj-lt"/>
              </a:rPr>
              <a:t>activity</a:t>
            </a:r>
            <a:endParaRPr lang="fr-FR" dirty="0" smtClean="0">
              <a:latin typeface="+mj-lt"/>
            </a:endParaRPr>
          </a:p>
          <a:p>
            <a:pPr marL="285750" indent="-285750">
              <a:buFont typeface="Arial" panose="020B0604020202020204" pitchFamily="34" charset="0"/>
              <a:buChar char="•"/>
            </a:pPr>
            <a:r>
              <a:rPr lang="fr-FR" dirty="0" smtClean="0">
                <a:latin typeface="+mj-lt"/>
              </a:rPr>
              <a:t>Hydrothermal </a:t>
            </a:r>
            <a:r>
              <a:rPr lang="fr-FR" dirty="0" err="1" smtClean="0">
                <a:latin typeface="+mj-lt"/>
              </a:rPr>
              <a:t>activity</a:t>
            </a:r>
            <a:r>
              <a:rPr lang="fr-FR" dirty="0" smtClean="0">
                <a:latin typeface="+mj-lt"/>
              </a:rPr>
              <a:t> </a:t>
            </a:r>
            <a:r>
              <a:rPr lang="fr-FR" dirty="0" err="1" smtClean="0">
                <a:latin typeface="+mj-lt"/>
              </a:rPr>
              <a:t>is</a:t>
            </a:r>
            <a:r>
              <a:rPr lang="fr-FR" dirty="0" smtClean="0">
                <a:latin typeface="+mj-lt"/>
              </a:rPr>
              <a:t> </a:t>
            </a:r>
            <a:r>
              <a:rPr lang="fr-FR" dirty="0" err="1" smtClean="0">
                <a:latin typeface="+mj-lt"/>
              </a:rPr>
              <a:t>still</a:t>
            </a:r>
            <a:r>
              <a:rPr lang="fr-FR" dirty="0" smtClean="0">
                <a:latin typeface="+mj-lt"/>
              </a:rPr>
              <a:t> </a:t>
            </a:r>
            <a:r>
              <a:rPr lang="fr-FR" dirty="0" err="1" smtClean="0">
                <a:latin typeface="+mj-lt"/>
              </a:rPr>
              <a:t>vigorous</a:t>
            </a:r>
            <a:r>
              <a:rPr lang="fr-FR" dirty="0" smtClean="0">
                <a:latin typeface="+mj-lt"/>
              </a:rPr>
              <a:t>, </a:t>
            </a:r>
            <a:r>
              <a:rPr lang="fr-FR" dirty="0" err="1" smtClean="0">
                <a:latin typeface="+mj-lt"/>
              </a:rPr>
              <a:t>with</a:t>
            </a:r>
            <a:r>
              <a:rPr lang="fr-FR" dirty="0" smtClean="0">
                <a:latin typeface="+mj-lt"/>
              </a:rPr>
              <a:t> </a:t>
            </a:r>
            <a:r>
              <a:rPr lang="fr-FR" dirty="0" err="1" smtClean="0">
                <a:latin typeface="+mj-lt"/>
              </a:rPr>
              <a:t>effects</a:t>
            </a:r>
            <a:r>
              <a:rPr lang="fr-FR" dirty="0" smtClean="0">
                <a:latin typeface="+mj-lt"/>
              </a:rPr>
              <a:t> </a:t>
            </a:r>
            <a:r>
              <a:rPr lang="fr-FR" dirty="0" err="1" smtClean="0">
                <a:latin typeface="+mj-lt"/>
              </a:rPr>
              <a:t>now</a:t>
            </a:r>
            <a:r>
              <a:rPr lang="fr-FR" dirty="0" smtClean="0">
                <a:latin typeface="+mj-lt"/>
              </a:rPr>
              <a:t> </a:t>
            </a:r>
            <a:r>
              <a:rPr lang="fr-FR" dirty="0" err="1" smtClean="0">
                <a:latin typeface="+mj-lt"/>
              </a:rPr>
              <a:t>extending</a:t>
            </a:r>
            <a:r>
              <a:rPr lang="fr-FR" dirty="0" smtClean="0">
                <a:latin typeface="+mj-lt"/>
              </a:rPr>
              <a:t> </a:t>
            </a:r>
            <a:r>
              <a:rPr lang="fr-FR" dirty="0" err="1" smtClean="0">
                <a:latin typeface="+mj-lt"/>
              </a:rPr>
              <a:t>outside</a:t>
            </a:r>
            <a:r>
              <a:rPr lang="fr-FR" dirty="0" smtClean="0">
                <a:latin typeface="+mj-lt"/>
              </a:rPr>
              <a:t> the fissure area</a:t>
            </a:r>
          </a:p>
          <a:p>
            <a:pPr marL="285750" indent="-285750">
              <a:buFont typeface="Arial" panose="020B0604020202020204" pitchFamily="34" charset="0"/>
              <a:buChar char="•"/>
            </a:pPr>
            <a:r>
              <a:rPr lang="fr-FR" dirty="0" smtClean="0">
                <a:latin typeface="+mj-lt"/>
              </a:rPr>
              <a:t>Fracture segment </a:t>
            </a:r>
            <a:r>
              <a:rPr lang="fr-FR" dirty="0" err="1" smtClean="0">
                <a:latin typeface="+mj-lt"/>
              </a:rPr>
              <a:t>geometry</a:t>
            </a:r>
            <a:r>
              <a:rPr lang="fr-FR" dirty="0" smtClean="0">
                <a:latin typeface="+mj-lt"/>
              </a:rPr>
              <a:t> </a:t>
            </a:r>
            <a:r>
              <a:rPr lang="fr-FR" dirty="0" err="1" smtClean="0">
                <a:latin typeface="+mj-lt"/>
              </a:rPr>
              <a:t>is</a:t>
            </a:r>
            <a:r>
              <a:rPr lang="fr-FR" dirty="0" smtClean="0">
                <a:latin typeface="+mj-lt"/>
              </a:rPr>
              <a:t> </a:t>
            </a:r>
            <a:r>
              <a:rPr lang="fr-FR" dirty="0" err="1" smtClean="0">
                <a:latin typeface="+mj-lt"/>
              </a:rPr>
              <a:t>rather</a:t>
            </a:r>
            <a:r>
              <a:rPr lang="fr-FR" dirty="0" smtClean="0">
                <a:latin typeface="+mj-lt"/>
              </a:rPr>
              <a:t> </a:t>
            </a:r>
            <a:r>
              <a:rPr lang="fr-FR" dirty="0" err="1" smtClean="0">
                <a:latin typeface="+mj-lt"/>
              </a:rPr>
              <a:t>well</a:t>
            </a:r>
            <a:r>
              <a:rPr lang="fr-FR" dirty="0" smtClean="0">
                <a:latin typeface="+mj-lt"/>
              </a:rPr>
              <a:t> </a:t>
            </a:r>
            <a:r>
              <a:rPr lang="fr-FR" dirty="0" err="1" smtClean="0">
                <a:latin typeface="+mj-lt"/>
              </a:rPr>
              <a:t>preserved</a:t>
            </a:r>
            <a:r>
              <a:rPr lang="fr-FR" dirty="0" smtClean="0">
                <a:latin typeface="+mj-lt"/>
              </a:rPr>
              <a:t> (</a:t>
            </a:r>
            <a:r>
              <a:rPr lang="fr-FR" dirty="0" err="1" smtClean="0">
                <a:latin typeface="+mj-lt"/>
              </a:rPr>
              <a:t>maintained</a:t>
            </a:r>
            <a:r>
              <a:rPr lang="fr-FR" dirty="0" smtClean="0">
                <a:latin typeface="+mj-lt"/>
              </a:rPr>
              <a:t>?) </a:t>
            </a:r>
            <a:r>
              <a:rPr lang="fr-FR" dirty="0" err="1" smtClean="0">
                <a:latin typeface="+mj-lt"/>
              </a:rPr>
              <a:t>after</a:t>
            </a:r>
            <a:r>
              <a:rPr lang="fr-FR" dirty="0" smtClean="0">
                <a:latin typeface="+mj-lt"/>
              </a:rPr>
              <a:t> </a:t>
            </a:r>
            <a:r>
              <a:rPr lang="fr-FR" dirty="0" smtClean="0">
                <a:latin typeface="+mj-lt"/>
              </a:rPr>
              <a:t>11 </a:t>
            </a:r>
            <a:r>
              <a:rPr lang="fr-FR" dirty="0" err="1" smtClean="0">
                <a:latin typeface="+mj-lt"/>
              </a:rPr>
              <a:t>years</a:t>
            </a:r>
            <a:endParaRPr lang="en-GB" dirty="0" smtClean="0">
              <a:latin typeface="+mj-lt"/>
            </a:endParaRPr>
          </a:p>
        </p:txBody>
      </p:sp>
      <p:sp>
        <p:nvSpPr>
          <p:cNvPr id="8" name="TextBox 7"/>
          <p:cNvSpPr txBox="1"/>
          <p:nvPr/>
        </p:nvSpPr>
        <p:spPr>
          <a:xfrm>
            <a:off x="291735" y="1867759"/>
            <a:ext cx="724878" cy="369332"/>
          </a:xfrm>
          <a:prstGeom prst="rect">
            <a:avLst/>
          </a:prstGeom>
          <a:noFill/>
        </p:spPr>
        <p:txBody>
          <a:bodyPr wrap="none" rtlCol="0">
            <a:spAutoFit/>
          </a:bodyPr>
          <a:lstStyle/>
          <a:p>
            <a:r>
              <a:rPr lang="fr-FR" dirty="0" smtClean="0">
                <a:latin typeface="+mj-lt"/>
              </a:rPr>
              <a:t>South</a:t>
            </a:r>
            <a:endParaRPr lang="en-GB" dirty="0" smtClean="0">
              <a:latin typeface="+mj-lt"/>
            </a:endParaRPr>
          </a:p>
        </p:txBody>
      </p:sp>
    </p:spTree>
    <p:extLst>
      <p:ext uri="{BB962C8B-B14F-4D97-AF65-F5344CB8AC3E}">
        <p14:creationId xmlns:p14="http://schemas.microsoft.com/office/powerpoint/2010/main" val="2027884244"/>
      </p:ext>
    </p:extLst>
  </p:cSld>
  <p:clrMapOvr>
    <a:masterClrMapping/>
  </p:clrMapOvr>
  <mc:AlternateContent xmlns:mc="http://schemas.openxmlformats.org/markup-compatibility/2006">
    <mc:Choice xmlns:p14="http://schemas.microsoft.com/office/powerpoint/2010/main" Requires="p14">
      <p:transition spd="slow" p14:dur="2000" advTm="1728"/>
    </mc:Choice>
    <mc:Fallback>
      <p:transition spd="slow" advTm="1728"/>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4985" y="2988332"/>
            <a:ext cx="5335174" cy="3755012"/>
          </a:xfrm>
          <a:prstGeom prst="rect">
            <a:avLst/>
          </a:prstGeom>
          <a:effectLst>
            <a:outerShdw blurRad="50800" dist="38100" dir="2700000" algn="tl" rotWithShape="0">
              <a:prstClr val="black">
                <a:alpha val="40000"/>
              </a:prstClr>
            </a:outerShdw>
          </a:effectLst>
        </p:spPr>
      </p:pic>
      <p:sp>
        <p:nvSpPr>
          <p:cNvPr id="6" name="TextBox 5"/>
          <p:cNvSpPr txBox="1"/>
          <p:nvPr/>
        </p:nvSpPr>
        <p:spPr>
          <a:xfrm>
            <a:off x="4089255" y="52918"/>
            <a:ext cx="4013535" cy="646331"/>
          </a:xfrm>
          <a:prstGeom prst="rect">
            <a:avLst/>
          </a:prstGeom>
          <a:noFill/>
        </p:spPr>
        <p:txBody>
          <a:bodyPr wrap="none" rtlCol="0">
            <a:spAutoFit/>
          </a:bodyPr>
          <a:lstStyle/>
          <a:p>
            <a:pPr algn="ctr"/>
            <a:r>
              <a:rPr lang="fr-FR" sz="3600" dirty="0" err="1">
                <a:latin typeface="+mj-lt"/>
              </a:rPr>
              <a:t>Subsurface</a:t>
            </a:r>
            <a:r>
              <a:rPr lang="fr-FR" sz="3600" dirty="0">
                <a:latin typeface="+mj-lt"/>
              </a:rPr>
              <a:t> structure</a:t>
            </a:r>
          </a:p>
        </p:txBody>
      </p:sp>
      <p:sp>
        <p:nvSpPr>
          <p:cNvPr id="9" name="TextBox 8"/>
          <p:cNvSpPr txBox="1"/>
          <p:nvPr/>
        </p:nvSpPr>
        <p:spPr>
          <a:xfrm>
            <a:off x="481195" y="1317417"/>
            <a:ext cx="6395340" cy="369332"/>
          </a:xfrm>
          <a:prstGeom prst="rect">
            <a:avLst/>
          </a:prstGeom>
          <a:noFill/>
        </p:spPr>
        <p:txBody>
          <a:bodyPr wrap="square" rtlCol="0">
            <a:spAutoFit/>
          </a:bodyPr>
          <a:lstStyle/>
          <a:p>
            <a:r>
              <a:rPr lang="en-GB" dirty="0">
                <a:latin typeface="+mj-lt"/>
              </a:rPr>
              <a:t>Magnetic survey by Ralph M. Parson’s </a:t>
            </a:r>
            <a:r>
              <a:rPr lang="en-GB" dirty="0" smtClean="0">
                <a:latin typeface="+mj-lt"/>
              </a:rPr>
              <a:t>Company: 3 </a:t>
            </a:r>
            <a:r>
              <a:rPr lang="en-GB" dirty="0">
                <a:latin typeface="+mj-lt"/>
              </a:rPr>
              <a:t>magnetic </a:t>
            </a:r>
            <a:r>
              <a:rPr lang="en-GB" dirty="0" smtClean="0">
                <a:latin typeface="+mj-lt"/>
              </a:rPr>
              <a:t>highs</a:t>
            </a:r>
            <a:endParaRPr lang="en-GB" dirty="0">
              <a:latin typeface="+mj-lt"/>
            </a:endParaRPr>
          </a:p>
        </p:txBody>
      </p:sp>
      <p:sp>
        <p:nvSpPr>
          <p:cNvPr id="4" name="Rectangle 3"/>
          <p:cNvSpPr/>
          <p:nvPr/>
        </p:nvSpPr>
        <p:spPr>
          <a:xfrm>
            <a:off x="1495953" y="6556980"/>
            <a:ext cx="2089033" cy="246221"/>
          </a:xfrm>
          <a:prstGeom prst="rect">
            <a:avLst/>
          </a:prstGeom>
        </p:spPr>
        <p:txBody>
          <a:bodyPr wrap="none">
            <a:spAutoFit/>
          </a:bodyPr>
          <a:lstStyle/>
          <a:p>
            <a:r>
              <a:rPr lang="en-GB" sz="1000" i="1" dirty="0" smtClean="0">
                <a:latin typeface="+mj-lt"/>
              </a:rPr>
              <a:t>after Holwerda </a:t>
            </a:r>
            <a:r>
              <a:rPr lang="en-GB" sz="1000" i="1" dirty="0">
                <a:latin typeface="+mj-lt"/>
              </a:rPr>
              <a:t>and Hutchinson </a:t>
            </a:r>
            <a:r>
              <a:rPr lang="en-GB" sz="1000" i="1" dirty="0" smtClean="0">
                <a:latin typeface="+mj-lt"/>
              </a:rPr>
              <a:t>1968</a:t>
            </a:r>
            <a:endParaRPr lang="en-GB" sz="1000" i="1" dirty="0">
              <a:latin typeface="+mj-lt"/>
            </a:endParaRPr>
          </a:p>
        </p:txBody>
      </p:sp>
      <p:sp>
        <p:nvSpPr>
          <p:cNvPr id="5" name="TextBox 4"/>
          <p:cNvSpPr txBox="1"/>
          <p:nvPr/>
        </p:nvSpPr>
        <p:spPr>
          <a:xfrm>
            <a:off x="197688" y="928371"/>
            <a:ext cx="3891567" cy="369332"/>
          </a:xfrm>
          <a:prstGeom prst="rect">
            <a:avLst/>
          </a:prstGeom>
          <a:noFill/>
        </p:spPr>
        <p:txBody>
          <a:bodyPr wrap="square" rtlCol="0">
            <a:spAutoFit/>
          </a:bodyPr>
          <a:lstStyle/>
          <a:p>
            <a:pPr marL="285750" indent="-285750">
              <a:buFont typeface="Arial" panose="020B0604020202020204" pitchFamily="34" charset="0"/>
              <a:buChar char="•"/>
            </a:pPr>
            <a:r>
              <a:rPr lang="fr-FR" dirty="0" smtClean="0">
                <a:latin typeface="+mj-lt"/>
              </a:rPr>
              <a:t>Data </a:t>
            </a:r>
            <a:r>
              <a:rPr lang="fr-FR" dirty="0" err="1" smtClean="0">
                <a:latin typeface="+mj-lt"/>
              </a:rPr>
              <a:t>from</a:t>
            </a:r>
            <a:r>
              <a:rPr lang="fr-FR" dirty="0" smtClean="0">
                <a:latin typeface="+mj-lt"/>
              </a:rPr>
              <a:t> </a:t>
            </a:r>
            <a:r>
              <a:rPr lang="fr-FR" dirty="0" err="1" smtClean="0">
                <a:latin typeface="+mj-lt"/>
              </a:rPr>
              <a:t>potash</a:t>
            </a:r>
            <a:r>
              <a:rPr lang="fr-FR" dirty="0" smtClean="0">
                <a:latin typeface="+mj-lt"/>
              </a:rPr>
              <a:t> </a:t>
            </a:r>
            <a:r>
              <a:rPr lang="fr-FR" dirty="0" err="1" smtClean="0">
                <a:latin typeface="+mj-lt"/>
              </a:rPr>
              <a:t>mining</a:t>
            </a:r>
            <a:r>
              <a:rPr lang="fr-FR" dirty="0" smtClean="0">
                <a:latin typeface="+mj-lt"/>
              </a:rPr>
              <a:t> </a:t>
            </a:r>
            <a:r>
              <a:rPr lang="fr-FR" dirty="0" err="1" smtClean="0">
                <a:latin typeface="+mj-lt"/>
              </a:rPr>
              <a:t>companies</a:t>
            </a:r>
            <a:endParaRPr lang="fr-FR" dirty="0" smtClean="0">
              <a:latin typeface="+mj-lt"/>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4986" y="2988332"/>
            <a:ext cx="5367235" cy="3755011"/>
          </a:xfrm>
          <a:prstGeom prst="rect">
            <a:avLst/>
          </a:prstGeom>
          <a:effectLst>
            <a:outerShdw blurRad="50800" dist="38100" dir="2700000" algn="tl" rotWithShape="0">
              <a:prstClr val="black">
                <a:alpha val="40000"/>
              </a:prstClr>
            </a:outerShdw>
          </a:effectLst>
        </p:spPr>
      </p:pic>
      <p:grpSp>
        <p:nvGrpSpPr>
          <p:cNvPr id="16" name="Group 15"/>
          <p:cNvGrpSpPr/>
          <p:nvPr/>
        </p:nvGrpSpPr>
        <p:grpSpPr>
          <a:xfrm>
            <a:off x="65358" y="1871005"/>
            <a:ext cx="12050442" cy="4809086"/>
            <a:chOff x="65358" y="1871005"/>
            <a:chExt cx="12050442" cy="4809086"/>
          </a:xfrm>
        </p:grpSpPr>
        <p:grpSp>
          <p:nvGrpSpPr>
            <p:cNvPr id="42" name="Group 41"/>
            <p:cNvGrpSpPr/>
            <p:nvPr/>
          </p:nvGrpSpPr>
          <p:grpSpPr>
            <a:xfrm>
              <a:off x="65358" y="1871005"/>
              <a:ext cx="12050442" cy="4809086"/>
              <a:chOff x="65358" y="1871005"/>
              <a:chExt cx="12050442" cy="4809086"/>
            </a:xfrm>
          </p:grpSpPr>
          <p:grpSp>
            <p:nvGrpSpPr>
              <p:cNvPr id="37" name="Group 36"/>
              <p:cNvGrpSpPr/>
              <p:nvPr/>
            </p:nvGrpSpPr>
            <p:grpSpPr>
              <a:xfrm>
                <a:off x="65358" y="2543517"/>
                <a:ext cx="4881693" cy="2322320"/>
                <a:chOff x="65358" y="2543517"/>
                <a:chExt cx="4881693" cy="2322320"/>
              </a:xfrm>
            </p:grpSpPr>
            <p:sp>
              <p:nvSpPr>
                <p:cNvPr id="11" name="Oval 10"/>
                <p:cNvSpPr/>
                <p:nvPr/>
              </p:nvSpPr>
              <p:spPr>
                <a:xfrm>
                  <a:off x="4790977" y="4709763"/>
                  <a:ext cx="156074" cy="15607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cxnSp>
              <p:nvCxnSpPr>
                <p:cNvPr id="23" name="Straight Connector 22"/>
                <p:cNvCxnSpPr>
                  <a:stCxn id="8" idx="3"/>
                  <a:endCxn id="11" idx="1"/>
                </p:cNvCxnSpPr>
                <p:nvPr/>
              </p:nvCxnSpPr>
              <p:spPr>
                <a:xfrm>
                  <a:off x="4221584" y="3352715"/>
                  <a:ext cx="592250" cy="13799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 name="Group 27"/>
                <p:cNvGrpSpPr/>
                <p:nvPr/>
              </p:nvGrpSpPr>
              <p:grpSpPr>
                <a:xfrm>
                  <a:off x="65358" y="2543517"/>
                  <a:ext cx="4156226" cy="1618395"/>
                  <a:chOff x="129123" y="2340233"/>
                  <a:chExt cx="4156226" cy="1618395"/>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123" y="2340233"/>
                    <a:ext cx="4156226" cy="1618395"/>
                  </a:xfrm>
                  <a:prstGeom prst="rect">
                    <a:avLst/>
                  </a:prstGeom>
                  <a:effectLst>
                    <a:outerShdw blurRad="50800" dist="38100" dir="2700000" algn="tl" rotWithShape="0">
                      <a:prstClr val="black">
                        <a:alpha val="40000"/>
                      </a:prstClr>
                    </a:outerShdw>
                  </a:effectLst>
                </p:spPr>
              </p:pic>
              <p:sp>
                <p:nvSpPr>
                  <p:cNvPr id="27" name="TextBox 26"/>
                  <p:cNvSpPr txBox="1"/>
                  <p:nvPr/>
                </p:nvSpPr>
                <p:spPr>
                  <a:xfrm>
                    <a:off x="2939092" y="2355858"/>
                    <a:ext cx="1296830" cy="369332"/>
                  </a:xfrm>
                  <a:prstGeom prst="rect">
                    <a:avLst/>
                  </a:prstGeom>
                  <a:noFill/>
                </p:spPr>
                <p:txBody>
                  <a:bodyPr wrap="none" rtlCol="0">
                    <a:spAutoFit/>
                  </a:bodyPr>
                  <a:lstStyle/>
                  <a:p>
                    <a:r>
                      <a:rPr lang="fr-FR" dirty="0" smtClean="0">
                        <a:latin typeface="+mj-lt"/>
                      </a:rPr>
                      <a:t>Skating Rink</a:t>
                    </a:r>
                    <a:endParaRPr lang="fr-CH" dirty="0" smtClean="0">
                      <a:latin typeface="+mj-lt"/>
                    </a:endParaRPr>
                  </a:p>
                </p:txBody>
              </p:sp>
            </p:grpSp>
          </p:grpSp>
          <p:grpSp>
            <p:nvGrpSpPr>
              <p:cNvPr id="38" name="Group 37"/>
              <p:cNvGrpSpPr/>
              <p:nvPr/>
            </p:nvGrpSpPr>
            <p:grpSpPr>
              <a:xfrm>
                <a:off x="6985622" y="1871005"/>
                <a:ext cx="4726843" cy="2785392"/>
                <a:chOff x="6985622" y="1871005"/>
                <a:chExt cx="4726843" cy="2785392"/>
              </a:xfrm>
            </p:grpSpPr>
            <p:sp>
              <p:nvSpPr>
                <p:cNvPr id="13" name="Oval 12"/>
                <p:cNvSpPr/>
                <p:nvPr/>
              </p:nvSpPr>
              <p:spPr>
                <a:xfrm>
                  <a:off x="6985622" y="4500323"/>
                  <a:ext cx="156074" cy="15607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cxnSp>
              <p:nvCxnSpPr>
                <p:cNvPr id="15" name="Straight Connector 14"/>
                <p:cNvCxnSpPr>
                  <a:stCxn id="10" idx="1"/>
                  <a:endCxn id="13" idx="7"/>
                </p:cNvCxnSpPr>
                <p:nvPr/>
              </p:nvCxnSpPr>
              <p:spPr>
                <a:xfrm flipH="1">
                  <a:off x="7118839" y="2956836"/>
                  <a:ext cx="648442" cy="15663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9" name="Group 28"/>
                <p:cNvGrpSpPr/>
                <p:nvPr/>
              </p:nvGrpSpPr>
              <p:grpSpPr>
                <a:xfrm>
                  <a:off x="7767281" y="1871005"/>
                  <a:ext cx="3945184" cy="2171662"/>
                  <a:chOff x="7628568" y="581912"/>
                  <a:chExt cx="3945184" cy="2171662"/>
                </a:xfrm>
              </p:grpSpPr>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8568" y="581912"/>
                    <a:ext cx="3945184" cy="2171662"/>
                  </a:xfrm>
                  <a:prstGeom prst="rect">
                    <a:avLst/>
                  </a:prstGeom>
                  <a:effectLst>
                    <a:outerShdw blurRad="50800" dist="38100" dir="2700000" algn="tl" rotWithShape="0">
                      <a:prstClr val="black">
                        <a:alpha val="40000"/>
                      </a:prstClr>
                    </a:outerShdw>
                  </a:effectLst>
                </p:spPr>
              </p:pic>
              <p:sp>
                <p:nvSpPr>
                  <p:cNvPr id="2" name="TextBox 1"/>
                  <p:cNvSpPr txBox="1"/>
                  <p:nvPr/>
                </p:nvSpPr>
                <p:spPr>
                  <a:xfrm>
                    <a:off x="9891335" y="581912"/>
                    <a:ext cx="1626536" cy="369332"/>
                  </a:xfrm>
                  <a:prstGeom prst="rect">
                    <a:avLst/>
                  </a:prstGeom>
                  <a:noFill/>
                </p:spPr>
                <p:txBody>
                  <a:bodyPr wrap="none" rtlCol="0">
                    <a:spAutoFit/>
                  </a:bodyPr>
                  <a:lstStyle/>
                  <a:p>
                    <a:r>
                      <a:rPr lang="fr-FR" dirty="0" smtClean="0">
                        <a:latin typeface="+mj-lt"/>
                      </a:rPr>
                      <a:t>Black </a:t>
                    </a:r>
                    <a:r>
                      <a:rPr lang="fr-FR" dirty="0" err="1" smtClean="0">
                        <a:latin typeface="+mj-lt"/>
                      </a:rPr>
                      <a:t>Mountain</a:t>
                    </a:r>
                    <a:endParaRPr lang="fr-FR" dirty="0" smtClean="0">
                      <a:latin typeface="+mj-lt"/>
                    </a:endParaRPr>
                  </a:p>
                </p:txBody>
              </p:sp>
            </p:grpSp>
          </p:grpSp>
          <p:grpSp>
            <p:nvGrpSpPr>
              <p:cNvPr id="41" name="Group 40"/>
              <p:cNvGrpSpPr/>
              <p:nvPr/>
            </p:nvGrpSpPr>
            <p:grpSpPr>
              <a:xfrm>
                <a:off x="7433263" y="4686941"/>
                <a:ext cx="4682537" cy="1993150"/>
                <a:chOff x="7433263" y="4686941"/>
                <a:chExt cx="4682537" cy="1993150"/>
              </a:xfrm>
            </p:grpSpPr>
            <p:sp>
              <p:nvSpPr>
                <p:cNvPr id="12" name="Oval 11"/>
                <p:cNvSpPr/>
                <p:nvPr/>
              </p:nvSpPr>
              <p:spPr>
                <a:xfrm>
                  <a:off x="7433263" y="4686941"/>
                  <a:ext cx="156074" cy="15607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cxnSp>
              <p:nvCxnSpPr>
                <p:cNvPr id="19" name="Straight Connector 18"/>
                <p:cNvCxnSpPr>
                  <a:stCxn id="7" idx="1"/>
                </p:cNvCxnSpPr>
                <p:nvPr/>
              </p:nvCxnSpPr>
              <p:spPr>
                <a:xfrm flipH="1" flipV="1">
                  <a:off x="7511300" y="4843015"/>
                  <a:ext cx="455776" cy="11183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0" name="Group 29"/>
                <p:cNvGrpSpPr/>
                <p:nvPr/>
              </p:nvGrpSpPr>
              <p:grpSpPr>
                <a:xfrm>
                  <a:off x="7967076" y="5242554"/>
                  <a:ext cx="4148724" cy="1437537"/>
                  <a:chOff x="7987970" y="3988278"/>
                  <a:chExt cx="5239657" cy="1815546"/>
                </a:xfrm>
              </p:grpSpPr>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87970" y="3988278"/>
                    <a:ext cx="5239657" cy="1815546"/>
                  </a:xfrm>
                  <a:prstGeom prst="rect">
                    <a:avLst/>
                  </a:prstGeom>
                  <a:effectLst>
                    <a:outerShdw blurRad="50800" dist="38100" dir="2700000" algn="tl" rotWithShape="0">
                      <a:prstClr val="black">
                        <a:alpha val="40000"/>
                      </a:prstClr>
                    </a:outerShdw>
                  </a:effectLst>
                </p:spPr>
              </p:pic>
              <p:sp>
                <p:nvSpPr>
                  <p:cNvPr id="26" name="TextBox 25"/>
                  <p:cNvSpPr txBox="1"/>
                  <p:nvPr/>
                </p:nvSpPr>
                <p:spPr>
                  <a:xfrm>
                    <a:off x="11556899" y="3988278"/>
                    <a:ext cx="1670728" cy="466450"/>
                  </a:xfrm>
                  <a:prstGeom prst="rect">
                    <a:avLst/>
                  </a:prstGeom>
                  <a:noFill/>
                </p:spPr>
                <p:txBody>
                  <a:bodyPr wrap="square" rtlCol="0">
                    <a:spAutoFit/>
                  </a:bodyPr>
                  <a:lstStyle/>
                  <a:p>
                    <a:r>
                      <a:rPr lang="fr-FR" dirty="0" smtClean="0">
                        <a:latin typeface="+mj-lt"/>
                      </a:rPr>
                      <a:t>Dallol </a:t>
                    </a:r>
                    <a:r>
                      <a:rPr lang="fr-FR" dirty="0" err="1" smtClean="0">
                        <a:latin typeface="+mj-lt"/>
                      </a:rPr>
                      <a:t>crater</a:t>
                    </a:r>
                    <a:endParaRPr lang="fr-FR" dirty="0" smtClean="0">
                      <a:latin typeface="+mj-lt"/>
                    </a:endParaRPr>
                  </a:p>
                </p:txBody>
              </p:sp>
            </p:grpSp>
          </p:grpSp>
        </p:grpSp>
        <p:sp>
          <p:nvSpPr>
            <p:cNvPr id="14" name="TextBox 13"/>
            <p:cNvSpPr txBox="1"/>
            <p:nvPr/>
          </p:nvSpPr>
          <p:spPr>
            <a:xfrm>
              <a:off x="344287" y="4787800"/>
              <a:ext cx="2862959" cy="954107"/>
            </a:xfrm>
            <a:prstGeom prst="rect">
              <a:avLst/>
            </a:prstGeom>
            <a:noFill/>
          </p:spPr>
          <p:txBody>
            <a:bodyPr wrap="square" rtlCol="0">
              <a:spAutoFit/>
            </a:bodyPr>
            <a:lstStyle/>
            <a:p>
              <a:r>
                <a:rPr lang="fr-FR" sz="1400" dirty="0" smtClean="0">
                  <a:latin typeface="+mj-lt"/>
                </a:rPr>
                <a:t>The source of the </a:t>
              </a:r>
              <a:r>
                <a:rPr lang="fr-FR" sz="1400" dirty="0" err="1" smtClean="0">
                  <a:latin typeface="+mj-lt"/>
                </a:rPr>
                <a:t>magnetic</a:t>
              </a:r>
              <a:r>
                <a:rPr lang="fr-FR" sz="1400" dirty="0" smtClean="0">
                  <a:latin typeface="+mj-lt"/>
                </a:rPr>
                <a:t> </a:t>
              </a:r>
              <a:r>
                <a:rPr lang="fr-FR" sz="1400" dirty="0" err="1" smtClean="0">
                  <a:latin typeface="+mj-lt"/>
                </a:rPr>
                <a:t>anomaly</a:t>
              </a:r>
              <a:r>
                <a:rPr lang="fr-FR" sz="1400" dirty="0" smtClean="0">
                  <a:latin typeface="+mj-lt"/>
                </a:rPr>
                <a:t> at Mount Dallol </a:t>
              </a:r>
              <a:r>
                <a:rPr lang="fr-FR" sz="1400" dirty="0" err="1" smtClean="0">
                  <a:latin typeface="+mj-lt"/>
                </a:rPr>
                <a:t>provides</a:t>
              </a:r>
              <a:r>
                <a:rPr lang="fr-FR" sz="1400" dirty="0" smtClean="0">
                  <a:latin typeface="+mj-lt"/>
                </a:rPr>
                <a:t> a plausible </a:t>
              </a:r>
              <a:r>
                <a:rPr lang="fr-FR" sz="1400" dirty="0" err="1" smtClean="0">
                  <a:latin typeface="+mj-lt"/>
                </a:rPr>
                <a:t>origin</a:t>
              </a:r>
              <a:r>
                <a:rPr lang="fr-FR" sz="1400" dirty="0" smtClean="0">
                  <a:latin typeface="+mj-lt"/>
                </a:rPr>
                <a:t> for the YLF hydrothermal </a:t>
              </a:r>
              <a:r>
                <a:rPr lang="fr-FR" sz="1400" dirty="0" err="1" smtClean="0">
                  <a:latin typeface="+mj-lt"/>
                </a:rPr>
                <a:t>activity</a:t>
              </a:r>
              <a:r>
                <a:rPr lang="fr-FR" sz="1400" dirty="0" smtClean="0">
                  <a:latin typeface="+mj-lt"/>
                </a:rPr>
                <a:t>.</a:t>
              </a:r>
            </a:p>
          </p:txBody>
        </p:sp>
      </p:grpSp>
    </p:spTree>
    <p:custDataLst>
      <p:tags r:id="rId1"/>
    </p:custDataLst>
    <p:extLst>
      <p:ext uri="{BB962C8B-B14F-4D97-AF65-F5344CB8AC3E}">
        <p14:creationId xmlns:p14="http://schemas.microsoft.com/office/powerpoint/2010/main" val="2501607796"/>
      </p:ext>
    </p:extLst>
  </p:cSld>
  <p:clrMapOvr>
    <a:masterClrMapping/>
  </p:clrMapOvr>
  <mc:AlternateContent xmlns:mc="http://schemas.openxmlformats.org/markup-compatibility/2006">
    <mc:Choice xmlns:p14="http://schemas.microsoft.com/office/powerpoint/2010/main" Requires="p14">
      <p:transition spd="slow" p14:dur="2000" advTm="50015"/>
    </mc:Choice>
    <mc:Fallback>
      <p:transition spd="slow" advTm="5001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112101" y="52918"/>
            <a:ext cx="1967847" cy="646331"/>
          </a:xfrm>
          <a:prstGeom prst="rect">
            <a:avLst/>
          </a:prstGeom>
          <a:noFill/>
        </p:spPr>
        <p:txBody>
          <a:bodyPr wrap="none" rtlCol="0">
            <a:spAutoFit/>
          </a:bodyPr>
          <a:lstStyle/>
          <a:p>
            <a:pPr algn="ctr"/>
            <a:r>
              <a:rPr lang="fr-FR" sz="3600" dirty="0" err="1" smtClean="0">
                <a:latin typeface="+mj-lt"/>
              </a:rPr>
              <a:t>Summary</a:t>
            </a:r>
            <a:endParaRPr lang="en-GB" sz="3600" dirty="0">
              <a:latin typeface="+mj-lt"/>
            </a:endParaRPr>
          </a:p>
        </p:txBody>
      </p:sp>
      <p:sp>
        <p:nvSpPr>
          <p:cNvPr id="2" name="TextBox 1"/>
          <p:cNvSpPr txBox="1"/>
          <p:nvPr/>
        </p:nvSpPr>
        <p:spPr>
          <a:xfrm>
            <a:off x="6233985" y="1118288"/>
            <a:ext cx="5801497" cy="5078313"/>
          </a:xfrm>
          <a:prstGeom prst="rect">
            <a:avLst/>
          </a:prstGeom>
          <a:noFill/>
        </p:spPr>
        <p:txBody>
          <a:bodyPr wrap="square" rtlCol="0">
            <a:spAutoFit/>
          </a:bodyPr>
          <a:lstStyle/>
          <a:p>
            <a:pPr marL="285750" indent="-285750">
              <a:buFont typeface="Arial" panose="020B0604020202020204" pitchFamily="34" charset="0"/>
              <a:buChar char="•"/>
            </a:pPr>
            <a:r>
              <a:rPr lang="fr-FR" b="1" dirty="0" err="1" smtClean="0">
                <a:latin typeface="+mj-lt"/>
              </a:rPr>
              <a:t>Geo-microbiological</a:t>
            </a:r>
            <a:r>
              <a:rPr lang="fr-FR" b="1" dirty="0" smtClean="0">
                <a:latin typeface="+mj-lt"/>
              </a:rPr>
              <a:t> </a:t>
            </a:r>
            <a:r>
              <a:rPr lang="fr-FR" b="1" dirty="0" err="1">
                <a:latin typeface="+mj-lt"/>
              </a:rPr>
              <a:t>study</a:t>
            </a:r>
            <a:r>
              <a:rPr lang="fr-FR" b="1" dirty="0">
                <a:latin typeface="+mj-lt"/>
              </a:rPr>
              <a:t> </a:t>
            </a:r>
            <a:r>
              <a:rPr lang="fr-FR" dirty="0">
                <a:latin typeface="+mj-lt"/>
              </a:rPr>
              <a:t>of </a:t>
            </a:r>
            <a:r>
              <a:rPr lang="fr-FR" dirty="0" err="1">
                <a:latin typeface="+mj-lt"/>
              </a:rPr>
              <a:t>these</a:t>
            </a:r>
            <a:r>
              <a:rPr lang="fr-FR" dirty="0">
                <a:latin typeface="+mj-lt"/>
              </a:rPr>
              <a:t> </a:t>
            </a:r>
            <a:r>
              <a:rPr lang="fr-FR" dirty="0" err="1">
                <a:latin typeface="+mj-lt"/>
              </a:rPr>
              <a:t>fluids</a:t>
            </a:r>
            <a:r>
              <a:rPr lang="fr-FR" dirty="0">
                <a:latin typeface="+mj-lt"/>
              </a:rPr>
              <a:t> </a:t>
            </a:r>
            <a:r>
              <a:rPr lang="fr-FR" dirty="0" err="1">
                <a:latin typeface="+mj-lt"/>
              </a:rPr>
              <a:t>will</a:t>
            </a:r>
            <a:r>
              <a:rPr lang="fr-FR" dirty="0">
                <a:latin typeface="+mj-lt"/>
              </a:rPr>
              <a:t> </a:t>
            </a:r>
            <a:r>
              <a:rPr lang="fr-FR" dirty="0" err="1">
                <a:latin typeface="+mj-lt"/>
              </a:rPr>
              <a:t>be</a:t>
            </a:r>
            <a:r>
              <a:rPr lang="fr-FR" dirty="0">
                <a:latin typeface="+mj-lt"/>
              </a:rPr>
              <a:t> </a:t>
            </a:r>
            <a:r>
              <a:rPr lang="fr-FR" dirty="0" err="1">
                <a:latin typeface="+mj-lt"/>
              </a:rPr>
              <a:t>presented</a:t>
            </a:r>
            <a:r>
              <a:rPr lang="fr-FR" dirty="0">
                <a:latin typeface="+mj-lt"/>
              </a:rPr>
              <a:t> in a moment.</a:t>
            </a:r>
          </a:p>
          <a:p>
            <a:pPr marL="285750" indent="-285750">
              <a:buFont typeface="Arial" panose="020B0604020202020204" pitchFamily="34" charset="0"/>
              <a:buChar char="•"/>
            </a:pPr>
            <a:endParaRPr lang="fr-FR" b="1" dirty="0" smtClean="0">
              <a:latin typeface="+mj-lt"/>
            </a:endParaRPr>
          </a:p>
          <a:p>
            <a:pPr marL="285750" indent="-285750">
              <a:buFont typeface="Arial" panose="020B0604020202020204" pitchFamily="34" charset="0"/>
              <a:buChar char="•"/>
            </a:pPr>
            <a:r>
              <a:rPr lang="fr-FR" b="1" dirty="0" smtClean="0">
                <a:latin typeface="+mj-lt"/>
              </a:rPr>
              <a:t>The magma source </a:t>
            </a:r>
            <a:r>
              <a:rPr lang="fr-FR" b="1" dirty="0" err="1" smtClean="0">
                <a:latin typeface="+mj-lt"/>
              </a:rPr>
              <a:t>is</a:t>
            </a:r>
            <a:r>
              <a:rPr lang="fr-FR" b="1" dirty="0" smtClean="0">
                <a:latin typeface="+mj-lt"/>
              </a:rPr>
              <a:t> </a:t>
            </a:r>
            <a:r>
              <a:rPr lang="fr-FR" b="1" dirty="0" err="1" smtClean="0">
                <a:latin typeface="+mj-lt"/>
              </a:rPr>
              <a:t>deeper</a:t>
            </a:r>
            <a:r>
              <a:rPr lang="fr-FR" b="1" dirty="0" smtClean="0">
                <a:latin typeface="+mj-lt"/>
              </a:rPr>
              <a:t> </a:t>
            </a:r>
            <a:r>
              <a:rPr lang="fr-FR" b="1" dirty="0" err="1" smtClean="0">
                <a:latin typeface="+mj-lt"/>
              </a:rPr>
              <a:t>than</a:t>
            </a:r>
            <a:r>
              <a:rPr lang="fr-FR" b="1" dirty="0" smtClean="0">
                <a:latin typeface="+mj-lt"/>
              </a:rPr>
              <a:t> 1 km, </a:t>
            </a:r>
            <a:r>
              <a:rPr lang="fr-FR" b="1" dirty="0" err="1" smtClean="0">
                <a:latin typeface="+mj-lt"/>
              </a:rPr>
              <a:t>perhaps</a:t>
            </a:r>
            <a:r>
              <a:rPr lang="fr-FR" b="1" dirty="0" smtClean="0">
                <a:latin typeface="+mj-lt"/>
              </a:rPr>
              <a:t> as </a:t>
            </a:r>
            <a:r>
              <a:rPr lang="fr-FR" b="1" dirty="0" err="1" smtClean="0">
                <a:latin typeface="+mj-lt"/>
              </a:rPr>
              <a:t>deep</a:t>
            </a:r>
            <a:r>
              <a:rPr lang="fr-FR" b="1" dirty="0" smtClean="0">
                <a:latin typeface="+mj-lt"/>
              </a:rPr>
              <a:t> as 2-3 km</a:t>
            </a:r>
            <a:r>
              <a:rPr lang="fr-FR" dirty="0" smtClean="0">
                <a:latin typeface="+mj-lt"/>
              </a:rPr>
              <a:t> if </a:t>
            </a:r>
            <a:r>
              <a:rPr lang="fr-FR" dirty="0" err="1" smtClean="0">
                <a:latin typeface="+mj-lt"/>
              </a:rPr>
              <a:t>directly</a:t>
            </a:r>
            <a:r>
              <a:rPr lang="fr-FR" dirty="0" smtClean="0">
                <a:latin typeface="+mj-lt"/>
              </a:rPr>
              <a:t> </a:t>
            </a:r>
            <a:r>
              <a:rPr lang="fr-FR" dirty="0" err="1" smtClean="0">
                <a:latin typeface="+mj-lt"/>
              </a:rPr>
              <a:t>connected</a:t>
            </a:r>
            <a:r>
              <a:rPr lang="fr-FR" dirty="0" smtClean="0">
                <a:latin typeface="+mj-lt"/>
              </a:rPr>
              <a:t> to the 2004 </a:t>
            </a:r>
            <a:r>
              <a:rPr lang="fr-FR" dirty="0" err="1" smtClean="0">
                <a:latin typeface="+mj-lt"/>
              </a:rPr>
              <a:t>event</a:t>
            </a:r>
            <a:r>
              <a:rPr lang="fr-FR" dirty="0" smtClean="0">
                <a:latin typeface="+mj-lt"/>
              </a:rPr>
              <a:t>, in </a:t>
            </a:r>
            <a:r>
              <a:rPr lang="fr-FR" dirty="0" err="1" smtClean="0">
                <a:latin typeface="+mj-lt"/>
              </a:rPr>
              <a:t>which</a:t>
            </a:r>
            <a:r>
              <a:rPr lang="fr-FR" dirty="0" smtClean="0">
                <a:latin typeface="+mj-lt"/>
              </a:rPr>
              <a:t> case the YLF </a:t>
            </a:r>
            <a:r>
              <a:rPr lang="fr-FR" dirty="0" err="1" smtClean="0">
                <a:latin typeface="+mj-lt"/>
              </a:rPr>
              <a:t>would</a:t>
            </a:r>
            <a:r>
              <a:rPr lang="fr-FR" dirty="0" smtClean="0">
                <a:latin typeface="+mj-lt"/>
              </a:rPr>
              <a:t> also </a:t>
            </a:r>
            <a:r>
              <a:rPr lang="fr-FR" dirty="0" err="1" smtClean="0">
                <a:latin typeface="+mj-lt"/>
              </a:rPr>
              <a:t>be</a:t>
            </a:r>
            <a:r>
              <a:rPr lang="fr-FR" dirty="0" smtClean="0">
                <a:latin typeface="+mj-lt"/>
              </a:rPr>
              <a:t> </a:t>
            </a:r>
            <a:r>
              <a:rPr lang="fr-FR" dirty="0" err="1" smtClean="0">
                <a:latin typeface="+mj-lt"/>
              </a:rPr>
              <a:t>related</a:t>
            </a:r>
            <a:r>
              <a:rPr lang="fr-FR" dirty="0" smtClean="0">
                <a:latin typeface="+mj-lt"/>
              </a:rPr>
              <a:t> to the intrusion </a:t>
            </a:r>
            <a:r>
              <a:rPr lang="fr-FR" dirty="0" err="1" smtClean="0">
                <a:latin typeface="+mj-lt"/>
              </a:rPr>
              <a:t>underneath</a:t>
            </a:r>
            <a:r>
              <a:rPr lang="fr-FR" dirty="0" smtClean="0">
                <a:latin typeface="+mj-lt"/>
              </a:rPr>
              <a:t> Mount Dallol.</a:t>
            </a:r>
          </a:p>
          <a:p>
            <a:pPr marL="285750" indent="-285750">
              <a:buFont typeface="Arial" panose="020B0604020202020204" pitchFamily="34" charset="0"/>
              <a:buChar char="•"/>
            </a:pPr>
            <a:endParaRPr lang="fr-FR" dirty="0">
              <a:latin typeface="+mj-lt"/>
            </a:endParaRPr>
          </a:p>
          <a:p>
            <a:pPr marL="285750" indent="-285750">
              <a:buFont typeface="Arial" panose="020B0604020202020204" pitchFamily="34" charset="0"/>
              <a:buChar char="•"/>
            </a:pPr>
            <a:r>
              <a:rPr lang="fr-FR" b="1" dirty="0" smtClean="0">
                <a:latin typeface="+mj-lt"/>
              </a:rPr>
              <a:t>Ground </a:t>
            </a:r>
            <a:r>
              <a:rPr lang="fr-FR" b="1" dirty="0" err="1">
                <a:latin typeface="+mj-lt"/>
              </a:rPr>
              <a:t>m</a:t>
            </a:r>
            <a:r>
              <a:rPr lang="fr-FR" b="1" dirty="0" err="1" smtClean="0">
                <a:latin typeface="+mj-lt"/>
              </a:rPr>
              <a:t>agnetic</a:t>
            </a:r>
            <a:r>
              <a:rPr lang="fr-FR" b="1" dirty="0" smtClean="0">
                <a:latin typeface="+mj-lt"/>
              </a:rPr>
              <a:t> </a:t>
            </a:r>
            <a:r>
              <a:rPr lang="fr-FR" b="1" dirty="0" err="1" smtClean="0">
                <a:latin typeface="+mj-lt"/>
              </a:rPr>
              <a:t>survey</a:t>
            </a:r>
            <a:r>
              <a:rPr lang="fr-FR" b="1" dirty="0" smtClean="0">
                <a:latin typeface="+mj-lt"/>
              </a:rPr>
              <a:t> </a:t>
            </a:r>
            <a:r>
              <a:rPr lang="fr-FR" b="1" dirty="0" err="1" smtClean="0">
                <a:latin typeface="+mj-lt"/>
              </a:rPr>
              <a:t>is</a:t>
            </a:r>
            <a:r>
              <a:rPr lang="fr-FR" b="1" dirty="0" smtClean="0">
                <a:latin typeface="+mj-lt"/>
              </a:rPr>
              <a:t> </a:t>
            </a:r>
            <a:r>
              <a:rPr lang="fr-FR" b="1" dirty="0" err="1" smtClean="0">
                <a:latin typeface="+mj-lt"/>
              </a:rPr>
              <a:t>planned</a:t>
            </a:r>
            <a:r>
              <a:rPr lang="fr-FR" b="1" dirty="0" smtClean="0">
                <a:latin typeface="+mj-lt"/>
              </a:rPr>
              <a:t> in </a:t>
            </a:r>
            <a:r>
              <a:rPr lang="fr-FR" b="1" dirty="0" err="1" smtClean="0">
                <a:latin typeface="+mj-lt"/>
              </a:rPr>
              <a:t>January</a:t>
            </a:r>
            <a:r>
              <a:rPr lang="fr-FR" b="1" dirty="0" smtClean="0">
                <a:latin typeface="+mj-lt"/>
              </a:rPr>
              <a:t> 2019 </a:t>
            </a:r>
            <a:r>
              <a:rPr lang="fr-FR" dirty="0" err="1" smtClean="0">
                <a:latin typeface="+mj-lt"/>
              </a:rPr>
              <a:t>within</a:t>
            </a:r>
            <a:r>
              <a:rPr lang="fr-FR" dirty="0" smtClean="0">
                <a:latin typeface="+mj-lt"/>
              </a:rPr>
              <a:t> the </a:t>
            </a:r>
            <a:r>
              <a:rPr lang="fr-FR" dirty="0" err="1" smtClean="0">
                <a:latin typeface="+mj-lt"/>
              </a:rPr>
              <a:t>framework</a:t>
            </a:r>
            <a:r>
              <a:rPr lang="fr-FR" dirty="0" smtClean="0">
                <a:latin typeface="+mj-lt"/>
              </a:rPr>
              <a:t> of the </a:t>
            </a:r>
            <a:r>
              <a:rPr lang="fr-FR" dirty="0" err="1" smtClean="0">
                <a:latin typeface="+mj-lt"/>
              </a:rPr>
              <a:t>next</a:t>
            </a:r>
            <a:r>
              <a:rPr lang="fr-FR" dirty="0" smtClean="0">
                <a:latin typeface="+mj-lt"/>
              </a:rPr>
              <a:t> Europlanet TA Danakil </a:t>
            </a:r>
            <a:r>
              <a:rPr lang="fr-FR" dirty="0" err="1" smtClean="0">
                <a:latin typeface="+mj-lt"/>
              </a:rPr>
              <a:t>campaign</a:t>
            </a:r>
            <a:r>
              <a:rPr lang="fr-FR" dirty="0" smtClean="0">
                <a:latin typeface="+mj-lt"/>
              </a:rPr>
              <a:t>, in </a:t>
            </a:r>
            <a:r>
              <a:rPr lang="fr-FR" dirty="0" err="1" smtClean="0">
                <a:latin typeface="+mj-lt"/>
              </a:rPr>
              <a:t>order</a:t>
            </a:r>
            <a:r>
              <a:rPr lang="fr-FR" dirty="0" smtClean="0">
                <a:latin typeface="+mj-lt"/>
              </a:rPr>
              <a:t> </a:t>
            </a:r>
            <a:r>
              <a:rPr lang="fr-FR" dirty="0">
                <a:latin typeface="+mj-lt"/>
              </a:rPr>
              <a:t>to </a:t>
            </a:r>
            <a:r>
              <a:rPr lang="fr-FR" dirty="0" err="1" smtClean="0">
                <a:latin typeface="+mj-lt"/>
              </a:rPr>
              <a:t>accurately</a:t>
            </a:r>
            <a:r>
              <a:rPr lang="fr-FR" dirty="0" smtClean="0">
                <a:latin typeface="+mj-lt"/>
              </a:rPr>
              <a:t> </a:t>
            </a:r>
            <a:r>
              <a:rPr lang="fr-FR" dirty="0" err="1">
                <a:latin typeface="+mj-lt"/>
              </a:rPr>
              <a:t>determine</a:t>
            </a:r>
            <a:r>
              <a:rPr lang="fr-FR" dirty="0">
                <a:latin typeface="+mj-lt"/>
              </a:rPr>
              <a:t> </a:t>
            </a:r>
            <a:r>
              <a:rPr lang="fr-FR" dirty="0" err="1" smtClean="0">
                <a:latin typeface="+mj-lt"/>
              </a:rPr>
              <a:t>geometry</a:t>
            </a:r>
            <a:r>
              <a:rPr lang="fr-FR" dirty="0" smtClean="0">
                <a:latin typeface="+mj-lt"/>
              </a:rPr>
              <a:t> of </a:t>
            </a:r>
            <a:r>
              <a:rPr lang="fr-FR" dirty="0" err="1" smtClean="0">
                <a:latin typeface="+mj-lt"/>
              </a:rPr>
              <a:t>shallow</a:t>
            </a:r>
            <a:r>
              <a:rPr lang="fr-FR" dirty="0" smtClean="0">
                <a:latin typeface="+mj-lt"/>
              </a:rPr>
              <a:t> intrusions </a:t>
            </a:r>
            <a:r>
              <a:rPr lang="fr-FR" dirty="0" err="1" smtClean="0">
                <a:latin typeface="+mj-lt"/>
              </a:rPr>
              <a:t>potentailly</a:t>
            </a:r>
            <a:r>
              <a:rPr lang="fr-FR" dirty="0" smtClean="0">
                <a:latin typeface="+mj-lt"/>
              </a:rPr>
              <a:t> </a:t>
            </a:r>
            <a:r>
              <a:rPr lang="fr-FR" dirty="0" err="1" smtClean="0">
                <a:latin typeface="+mj-lt"/>
              </a:rPr>
              <a:t>associated</a:t>
            </a:r>
            <a:r>
              <a:rPr lang="fr-FR" dirty="0" smtClean="0">
                <a:latin typeface="+mj-lt"/>
              </a:rPr>
              <a:t> to the Yellow Lake fissure and areas of </a:t>
            </a:r>
            <a:r>
              <a:rPr lang="fr-FR" dirty="0" err="1" smtClean="0">
                <a:latin typeface="+mj-lt"/>
              </a:rPr>
              <a:t>preferential</a:t>
            </a:r>
            <a:r>
              <a:rPr lang="fr-FR" dirty="0" smtClean="0">
                <a:latin typeface="+mj-lt"/>
              </a:rPr>
              <a:t> </a:t>
            </a:r>
            <a:r>
              <a:rPr lang="fr-FR" dirty="0" err="1" smtClean="0">
                <a:latin typeface="+mj-lt"/>
              </a:rPr>
              <a:t>sedimentary</a:t>
            </a:r>
            <a:r>
              <a:rPr lang="fr-FR" dirty="0" smtClean="0">
                <a:latin typeface="+mj-lt"/>
              </a:rPr>
              <a:t> </a:t>
            </a:r>
            <a:r>
              <a:rPr lang="fr-FR" dirty="0" err="1" smtClean="0">
                <a:latin typeface="+mj-lt"/>
              </a:rPr>
              <a:t>alteration</a:t>
            </a:r>
            <a:r>
              <a:rPr lang="fr-FR" dirty="0" smtClean="0">
                <a:latin typeface="+mj-lt"/>
              </a:rPr>
              <a:t>, as </a:t>
            </a:r>
            <a:r>
              <a:rPr lang="fr-FR" dirty="0" err="1" smtClean="0">
                <a:latin typeface="+mj-lt"/>
              </a:rPr>
              <a:t>well</a:t>
            </a:r>
            <a:r>
              <a:rPr lang="fr-FR" dirty="0" smtClean="0">
                <a:latin typeface="+mj-lt"/>
              </a:rPr>
              <a:t> as </a:t>
            </a:r>
            <a:r>
              <a:rPr lang="en-US" dirty="0" smtClean="0">
                <a:latin typeface="+mj-lt"/>
              </a:rPr>
              <a:t>locate </a:t>
            </a:r>
            <a:r>
              <a:rPr lang="en-US" dirty="0">
                <a:latin typeface="+mj-lt"/>
              </a:rPr>
              <a:t>the nearby Black Mountain </a:t>
            </a:r>
            <a:r>
              <a:rPr lang="en-US" dirty="0" smtClean="0">
                <a:latin typeface="+mj-lt"/>
              </a:rPr>
              <a:t>dyke.</a:t>
            </a:r>
          </a:p>
          <a:p>
            <a:pPr marL="285750" indent="-285750">
              <a:buFont typeface="Arial" panose="020B0604020202020204" pitchFamily="34" charset="0"/>
              <a:buChar char="•"/>
            </a:pPr>
            <a:endParaRPr lang="en-US" dirty="0">
              <a:latin typeface="+mj-lt"/>
            </a:endParaRPr>
          </a:p>
          <a:p>
            <a:pPr marL="285750" indent="-285750">
              <a:buFont typeface="Arial" panose="020B0604020202020204" pitchFamily="34" charset="0"/>
              <a:buChar char="•"/>
            </a:pPr>
            <a:r>
              <a:rPr lang="en-US" b="1" dirty="0" smtClean="0">
                <a:latin typeface="+mj-lt"/>
              </a:rPr>
              <a:t>Terra SAR-X and Tandem-X</a:t>
            </a:r>
            <a:r>
              <a:rPr lang="en-US" dirty="0" smtClean="0">
                <a:latin typeface="+mj-lt"/>
              </a:rPr>
              <a:t> topography data analysis is also planned.</a:t>
            </a:r>
          </a:p>
        </p:txBody>
      </p:sp>
      <p:sp>
        <p:nvSpPr>
          <p:cNvPr id="19" name="TextBox 18"/>
          <p:cNvSpPr txBox="1"/>
          <p:nvPr/>
        </p:nvSpPr>
        <p:spPr>
          <a:xfrm>
            <a:off x="306860" y="1118288"/>
            <a:ext cx="5801497" cy="5078313"/>
          </a:xfrm>
          <a:prstGeom prst="rect">
            <a:avLst/>
          </a:prstGeom>
          <a:noFill/>
        </p:spPr>
        <p:txBody>
          <a:bodyPr wrap="square" rtlCol="0">
            <a:spAutoFit/>
          </a:bodyPr>
          <a:lstStyle/>
          <a:p>
            <a:pPr marL="285750" indent="-285750">
              <a:buFont typeface="Arial" panose="020B0604020202020204" pitchFamily="34" charset="0"/>
              <a:buChar char="•"/>
            </a:pPr>
            <a:r>
              <a:rPr lang="fr-FR" b="1" dirty="0" smtClean="0">
                <a:latin typeface="+mj-lt"/>
              </a:rPr>
              <a:t>An active fissure has been </a:t>
            </a:r>
            <a:r>
              <a:rPr lang="fr-FR" b="1" dirty="0" err="1" smtClean="0">
                <a:latin typeface="+mj-lt"/>
              </a:rPr>
              <a:t>identified</a:t>
            </a:r>
            <a:r>
              <a:rPr lang="fr-FR" b="1" dirty="0" smtClean="0">
                <a:latin typeface="+mj-lt"/>
              </a:rPr>
              <a:t> in the Danakil rift </a:t>
            </a:r>
            <a:r>
              <a:rPr lang="fr-FR" dirty="0" err="1" smtClean="0">
                <a:latin typeface="+mj-lt"/>
              </a:rPr>
              <a:t>between</a:t>
            </a:r>
            <a:r>
              <a:rPr lang="fr-FR" dirty="0" smtClean="0">
                <a:latin typeface="+mj-lt"/>
              </a:rPr>
              <a:t> the </a:t>
            </a:r>
            <a:r>
              <a:rPr lang="fr-FR" dirty="0" err="1" smtClean="0">
                <a:latin typeface="+mj-lt"/>
              </a:rPr>
              <a:t>Erta'ale</a:t>
            </a:r>
            <a:r>
              <a:rPr lang="fr-FR" dirty="0" smtClean="0">
                <a:latin typeface="+mj-lt"/>
              </a:rPr>
              <a:t> Range and Mount Dallol.</a:t>
            </a:r>
          </a:p>
          <a:p>
            <a:pPr marL="285750" indent="-285750">
              <a:buFont typeface="Arial" panose="020B0604020202020204" pitchFamily="34" charset="0"/>
              <a:buChar char="•"/>
            </a:pPr>
            <a:endParaRPr lang="fr-FR" dirty="0">
              <a:latin typeface="+mj-lt"/>
            </a:endParaRPr>
          </a:p>
          <a:p>
            <a:pPr marL="285750" indent="-285750">
              <a:buFont typeface="Arial" panose="020B0604020202020204" pitchFamily="34" charset="0"/>
              <a:buChar char="•"/>
            </a:pPr>
            <a:r>
              <a:rPr lang="fr-FR" dirty="0" smtClean="0">
                <a:latin typeface="+mj-lt"/>
              </a:rPr>
              <a:t>It </a:t>
            </a:r>
            <a:r>
              <a:rPr lang="fr-FR" dirty="0" err="1" smtClean="0">
                <a:latin typeface="+mj-lt"/>
              </a:rPr>
              <a:t>developed</a:t>
            </a:r>
            <a:r>
              <a:rPr lang="fr-FR" dirty="0" smtClean="0">
                <a:latin typeface="+mj-lt"/>
              </a:rPr>
              <a:t> </a:t>
            </a:r>
            <a:r>
              <a:rPr lang="fr-FR" dirty="0" err="1" smtClean="0">
                <a:latin typeface="+mj-lt"/>
              </a:rPr>
              <a:t>between</a:t>
            </a:r>
            <a:r>
              <a:rPr lang="fr-FR" dirty="0" smtClean="0">
                <a:latin typeface="+mj-lt"/>
              </a:rPr>
              <a:t> </a:t>
            </a:r>
            <a:r>
              <a:rPr lang="fr-FR" b="1" dirty="0" smtClean="0">
                <a:latin typeface="+mj-lt"/>
              </a:rPr>
              <a:t>April and </a:t>
            </a:r>
            <a:r>
              <a:rPr lang="fr-FR" b="1" dirty="0" err="1" smtClean="0">
                <a:latin typeface="+mj-lt"/>
              </a:rPr>
              <a:t>June</a:t>
            </a:r>
            <a:r>
              <a:rPr lang="fr-FR" b="1" dirty="0" smtClean="0">
                <a:latin typeface="+mj-lt"/>
              </a:rPr>
              <a:t> 2005 </a:t>
            </a:r>
            <a:r>
              <a:rPr lang="fr-FR" dirty="0" err="1" smtClean="0">
                <a:latin typeface="+mj-lt"/>
              </a:rPr>
              <a:t>after</a:t>
            </a:r>
            <a:r>
              <a:rPr lang="fr-FR" dirty="0" smtClean="0">
                <a:latin typeface="+mj-lt"/>
              </a:rPr>
              <a:t> a 2-4 </a:t>
            </a:r>
            <a:r>
              <a:rPr lang="fr-FR" dirty="0" err="1" smtClean="0">
                <a:latin typeface="+mj-lt"/>
              </a:rPr>
              <a:t>months</a:t>
            </a:r>
            <a:r>
              <a:rPr lang="fr-FR" dirty="0" smtClean="0">
                <a:latin typeface="+mj-lt"/>
              </a:rPr>
              <a:t> </a:t>
            </a:r>
            <a:r>
              <a:rPr lang="fr-FR" dirty="0" err="1" smtClean="0">
                <a:latin typeface="+mj-lt"/>
              </a:rPr>
              <a:t>period</a:t>
            </a:r>
            <a:r>
              <a:rPr lang="fr-FR" dirty="0" smtClean="0">
                <a:latin typeface="+mj-lt"/>
              </a:rPr>
              <a:t> of </a:t>
            </a:r>
            <a:r>
              <a:rPr lang="fr-FR" dirty="0" err="1" smtClean="0">
                <a:latin typeface="+mj-lt"/>
              </a:rPr>
              <a:t>increased</a:t>
            </a:r>
            <a:r>
              <a:rPr lang="fr-FR" dirty="0" smtClean="0">
                <a:latin typeface="+mj-lt"/>
              </a:rPr>
              <a:t> hydrothermal </a:t>
            </a:r>
            <a:r>
              <a:rPr lang="fr-FR" dirty="0" err="1" smtClean="0">
                <a:latin typeface="+mj-lt"/>
              </a:rPr>
              <a:t>activity</a:t>
            </a:r>
            <a:r>
              <a:rPr lang="fr-FR" dirty="0" smtClean="0">
                <a:latin typeface="+mj-lt"/>
              </a:rPr>
              <a:t>.</a:t>
            </a:r>
          </a:p>
          <a:p>
            <a:pPr marL="285750" indent="-285750">
              <a:buFont typeface="Arial" panose="020B0604020202020204" pitchFamily="34" charset="0"/>
              <a:buChar char="•"/>
            </a:pPr>
            <a:endParaRPr lang="fr-FR" dirty="0" smtClean="0">
              <a:latin typeface="+mj-lt"/>
            </a:endParaRPr>
          </a:p>
          <a:p>
            <a:pPr marL="285750" indent="-285750">
              <a:buFont typeface="Arial" panose="020B0604020202020204" pitchFamily="34" charset="0"/>
              <a:buChar char="•"/>
            </a:pPr>
            <a:r>
              <a:rPr lang="fr-FR" dirty="0" smtClean="0">
                <a:latin typeface="+mj-lt"/>
              </a:rPr>
              <a:t>Of the </a:t>
            </a:r>
            <a:r>
              <a:rPr lang="fr-FR" dirty="0" err="1" smtClean="0">
                <a:latin typeface="+mj-lt"/>
              </a:rPr>
              <a:t>features</a:t>
            </a:r>
            <a:r>
              <a:rPr lang="fr-FR" dirty="0" smtClean="0">
                <a:latin typeface="+mj-lt"/>
              </a:rPr>
              <a:t> </a:t>
            </a:r>
            <a:r>
              <a:rPr lang="fr-FR" dirty="0" err="1" smtClean="0">
                <a:latin typeface="+mj-lt"/>
              </a:rPr>
              <a:t>that</a:t>
            </a:r>
            <a:r>
              <a:rPr lang="fr-FR" dirty="0" smtClean="0">
                <a:latin typeface="+mj-lt"/>
              </a:rPr>
              <a:t> </a:t>
            </a:r>
            <a:r>
              <a:rPr lang="fr-FR" dirty="0" err="1" smtClean="0">
                <a:latin typeface="+mj-lt"/>
              </a:rPr>
              <a:t>formed</a:t>
            </a:r>
            <a:r>
              <a:rPr lang="fr-FR" dirty="0" smtClean="0">
                <a:latin typeface="+mj-lt"/>
              </a:rPr>
              <a:t> in </a:t>
            </a:r>
            <a:r>
              <a:rPr lang="fr-FR" dirty="0" err="1" smtClean="0">
                <a:latin typeface="+mj-lt"/>
              </a:rPr>
              <a:t>response</a:t>
            </a:r>
            <a:r>
              <a:rPr lang="fr-FR" dirty="0" smtClean="0">
                <a:latin typeface="+mj-lt"/>
              </a:rPr>
              <a:t> to the 3 </a:t>
            </a:r>
            <a:r>
              <a:rPr lang="fr-FR" dirty="0" err="1" smtClean="0">
                <a:latin typeface="+mj-lt"/>
              </a:rPr>
              <a:t>events</a:t>
            </a:r>
            <a:r>
              <a:rPr lang="fr-FR" dirty="0" smtClean="0">
                <a:latin typeface="+mj-lt"/>
              </a:rPr>
              <a:t> of the </a:t>
            </a:r>
            <a:r>
              <a:rPr lang="fr-FR" dirty="0" err="1" smtClean="0">
                <a:latin typeface="+mj-lt"/>
              </a:rPr>
              <a:t>tectonic-magmatic</a:t>
            </a:r>
            <a:r>
              <a:rPr lang="fr-FR" dirty="0" smtClean="0">
                <a:latin typeface="+mj-lt"/>
              </a:rPr>
              <a:t> </a:t>
            </a:r>
            <a:r>
              <a:rPr lang="fr-FR" dirty="0" err="1" smtClean="0">
                <a:latin typeface="+mj-lt"/>
              </a:rPr>
              <a:t>crisis</a:t>
            </a:r>
            <a:r>
              <a:rPr lang="fr-FR" dirty="0" smtClean="0">
                <a:latin typeface="+mj-lt"/>
              </a:rPr>
              <a:t> of 2004-2005, </a:t>
            </a:r>
            <a:r>
              <a:rPr lang="fr-FR" b="1" dirty="0" err="1" smtClean="0">
                <a:latin typeface="+mj-lt"/>
              </a:rPr>
              <a:t>this</a:t>
            </a:r>
            <a:r>
              <a:rPr lang="fr-FR" b="1" dirty="0" smtClean="0">
                <a:latin typeface="+mj-lt"/>
              </a:rPr>
              <a:t> fissure </a:t>
            </a:r>
            <a:r>
              <a:rPr lang="fr-FR" b="1" dirty="0" err="1" smtClean="0">
                <a:latin typeface="+mj-lt"/>
              </a:rPr>
              <a:t>may</a:t>
            </a:r>
            <a:r>
              <a:rPr lang="fr-FR" b="1" dirty="0" smtClean="0">
                <a:latin typeface="+mj-lt"/>
              </a:rPr>
              <a:t> </a:t>
            </a:r>
            <a:r>
              <a:rPr lang="fr-FR" b="1" dirty="0" err="1" smtClean="0">
                <a:latin typeface="+mj-lt"/>
              </a:rPr>
              <a:t>be</a:t>
            </a:r>
            <a:r>
              <a:rPr lang="fr-FR" b="1" dirty="0" smtClean="0">
                <a:latin typeface="+mj-lt"/>
              </a:rPr>
              <a:t> the </a:t>
            </a:r>
            <a:r>
              <a:rPr lang="fr-FR" b="1" dirty="0" err="1" smtClean="0">
                <a:latin typeface="+mj-lt"/>
              </a:rPr>
              <a:t>only</a:t>
            </a:r>
            <a:r>
              <a:rPr lang="fr-FR" b="1" dirty="0" smtClean="0">
                <a:latin typeface="+mj-lt"/>
              </a:rPr>
              <a:t> one </a:t>
            </a:r>
            <a:r>
              <a:rPr lang="fr-FR" b="1" dirty="0" err="1" smtClean="0">
                <a:latin typeface="+mj-lt"/>
              </a:rPr>
              <a:t>still</a:t>
            </a:r>
            <a:r>
              <a:rPr lang="fr-FR" b="1" dirty="0" smtClean="0">
                <a:latin typeface="+mj-lt"/>
              </a:rPr>
              <a:t> active</a:t>
            </a:r>
            <a:r>
              <a:rPr lang="fr-FR" dirty="0" smtClean="0">
                <a:latin typeface="+mj-lt"/>
              </a:rPr>
              <a:t>. Hydrothermal </a:t>
            </a:r>
            <a:r>
              <a:rPr lang="fr-FR" dirty="0" err="1" smtClean="0">
                <a:latin typeface="+mj-lt"/>
              </a:rPr>
              <a:t>activity</a:t>
            </a:r>
            <a:r>
              <a:rPr lang="fr-FR" dirty="0" smtClean="0">
                <a:latin typeface="+mj-lt"/>
              </a:rPr>
              <a:t> </a:t>
            </a:r>
            <a:r>
              <a:rPr lang="fr-FR" dirty="0" err="1" smtClean="0">
                <a:latin typeface="+mj-lt"/>
              </a:rPr>
              <a:t>seems</a:t>
            </a:r>
            <a:r>
              <a:rPr lang="fr-FR" dirty="0" smtClean="0">
                <a:latin typeface="+mj-lt"/>
              </a:rPr>
              <a:t> to </a:t>
            </a:r>
            <a:r>
              <a:rPr lang="fr-FR" dirty="0" err="1" smtClean="0">
                <a:latin typeface="+mj-lt"/>
              </a:rPr>
              <a:t>be</a:t>
            </a:r>
            <a:r>
              <a:rPr lang="fr-FR" dirty="0" smtClean="0">
                <a:latin typeface="+mj-lt"/>
              </a:rPr>
              <a:t> </a:t>
            </a:r>
            <a:r>
              <a:rPr lang="fr-FR" dirty="0" err="1" smtClean="0">
                <a:latin typeface="+mj-lt"/>
              </a:rPr>
              <a:t>gradually</a:t>
            </a:r>
            <a:r>
              <a:rPr lang="fr-FR" dirty="0" smtClean="0">
                <a:latin typeface="+mj-lt"/>
              </a:rPr>
              <a:t> </a:t>
            </a:r>
            <a:r>
              <a:rPr lang="fr-FR" dirty="0" err="1" smtClean="0">
                <a:latin typeface="+mj-lt"/>
              </a:rPr>
              <a:t>spreading</a:t>
            </a:r>
            <a:r>
              <a:rPr lang="fr-FR" dirty="0" smtClean="0">
                <a:latin typeface="+mj-lt"/>
              </a:rPr>
              <a:t> to a rock volume </a:t>
            </a:r>
            <a:r>
              <a:rPr lang="fr-FR" dirty="0" err="1" smtClean="0">
                <a:latin typeface="+mj-lt"/>
              </a:rPr>
              <a:t>larger</a:t>
            </a:r>
            <a:r>
              <a:rPr lang="fr-FR" dirty="0" smtClean="0">
                <a:latin typeface="+mj-lt"/>
              </a:rPr>
              <a:t> </a:t>
            </a:r>
            <a:r>
              <a:rPr lang="fr-FR" dirty="0" err="1" smtClean="0">
                <a:latin typeface="+mj-lt"/>
              </a:rPr>
              <a:t>than</a:t>
            </a:r>
            <a:r>
              <a:rPr lang="fr-FR" dirty="0" smtClean="0">
                <a:latin typeface="+mj-lt"/>
              </a:rPr>
              <a:t> the hydrothermal fissure </a:t>
            </a:r>
            <a:r>
              <a:rPr lang="fr-FR" dirty="0" err="1" smtClean="0">
                <a:latin typeface="+mj-lt"/>
              </a:rPr>
              <a:t>immediate</a:t>
            </a:r>
            <a:r>
              <a:rPr lang="fr-FR" dirty="0" smtClean="0">
                <a:latin typeface="+mj-lt"/>
              </a:rPr>
              <a:t> </a:t>
            </a:r>
            <a:r>
              <a:rPr lang="fr-FR" dirty="0" err="1" smtClean="0">
                <a:latin typeface="+mj-lt"/>
              </a:rPr>
              <a:t>vicinity</a:t>
            </a:r>
            <a:r>
              <a:rPr lang="fr-FR" dirty="0" smtClean="0">
                <a:latin typeface="+mj-lt"/>
              </a:rPr>
              <a:t>.</a:t>
            </a:r>
          </a:p>
          <a:p>
            <a:pPr marL="285750" indent="-285750">
              <a:buFont typeface="Arial" panose="020B0604020202020204" pitchFamily="34" charset="0"/>
              <a:buChar char="•"/>
            </a:pPr>
            <a:endParaRPr lang="fr-FR" dirty="0" smtClean="0">
              <a:latin typeface="+mj-lt"/>
            </a:endParaRPr>
          </a:p>
          <a:p>
            <a:pPr marL="285750" indent="-285750">
              <a:buFont typeface="Arial" panose="020B0604020202020204" pitchFamily="34" charset="0"/>
              <a:buChar char="•"/>
            </a:pPr>
            <a:r>
              <a:rPr lang="fr-FR" dirty="0" smtClean="0">
                <a:latin typeface="+mj-lt"/>
              </a:rPr>
              <a:t>The </a:t>
            </a:r>
            <a:r>
              <a:rPr lang="fr-FR" dirty="0" err="1" smtClean="0">
                <a:latin typeface="+mj-lt"/>
              </a:rPr>
              <a:t>fluids</a:t>
            </a:r>
            <a:r>
              <a:rPr lang="fr-FR" dirty="0" smtClean="0">
                <a:latin typeface="+mj-lt"/>
              </a:rPr>
              <a:t> are </a:t>
            </a:r>
            <a:r>
              <a:rPr lang="fr-FR" dirty="0" err="1" smtClean="0">
                <a:latin typeface="+mj-lt"/>
              </a:rPr>
              <a:t>probably</a:t>
            </a:r>
            <a:r>
              <a:rPr lang="fr-FR" dirty="0" smtClean="0">
                <a:latin typeface="+mj-lt"/>
              </a:rPr>
              <a:t> </a:t>
            </a:r>
            <a:r>
              <a:rPr lang="fr-FR" dirty="0" err="1" smtClean="0">
                <a:latin typeface="+mj-lt"/>
              </a:rPr>
              <a:t>primarily</a:t>
            </a:r>
            <a:r>
              <a:rPr lang="fr-FR" dirty="0" smtClean="0">
                <a:latin typeface="+mj-lt"/>
              </a:rPr>
              <a:t> </a:t>
            </a:r>
            <a:r>
              <a:rPr lang="fr-FR" dirty="0" err="1" smtClean="0">
                <a:latin typeface="+mj-lt"/>
              </a:rPr>
              <a:t>controlled</a:t>
            </a:r>
            <a:r>
              <a:rPr lang="fr-FR" dirty="0" smtClean="0">
                <a:latin typeface="+mj-lt"/>
              </a:rPr>
              <a:t> by a </a:t>
            </a:r>
            <a:r>
              <a:rPr lang="fr-FR" dirty="0" err="1" smtClean="0">
                <a:latin typeface="+mj-lt"/>
              </a:rPr>
              <a:t>magmatic</a:t>
            </a:r>
            <a:r>
              <a:rPr lang="fr-FR" dirty="0" smtClean="0">
                <a:latin typeface="+mj-lt"/>
              </a:rPr>
              <a:t> source, but the diversity of hydrothermal </a:t>
            </a:r>
            <a:r>
              <a:rPr lang="fr-FR" dirty="0" err="1" smtClean="0">
                <a:latin typeface="+mj-lt"/>
              </a:rPr>
              <a:t>fluids</a:t>
            </a:r>
            <a:r>
              <a:rPr lang="fr-FR" dirty="0" smtClean="0">
                <a:latin typeface="+mj-lt"/>
              </a:rPr>
              <a:t> </a:t>
            </a:r>
            <a:r>
              <a:rPr lang="fr-FR" dirty="0" err="1" smtClean="0">
                <a:latin typeface="+mj-lt"/>
              </a:rPr>
              <a:t>indicate</a:t>
            </a:r>
            <a:r>
              <a:rPr lang="fr-FR" dirty="0" smtClean="0">
                <a:latin typeface="+mj-lt"/>
              </a:rPr>
              <a:t> </a:t>
            </a:r>
            <a:r>
              <a:rPr lang="fr-FR" dirty="0" err="1" smtClean="0">
                <a:latin typeface="+mj-lt"/>
              </a:rPr>
              <a:t>significant</a:t>
            </a:r>
            <a:r>
              <a:rPr lang="fr-FR" dirty="0" smtClean="0">
                <a:latin typeface="+mj-lt"/>
              </a:rPr>
              <a:t> </a:t>
            </a:r>
            <a:r>
              <a:rPr lang="fr-FR" b="1" dirty="0" err="1" smtClean="0">
                <a:latin typeface="+mj-lt"/>
              </a:rPr>
              <a:t>compositional</a:t>
            </a:r>
            <a:r>
              <a:rPr lang="fr-FR" b="1" dirty="0" smtClean="0">
                <a:latin typeface="+mj-lt"/>
              </a:rPr>
              <a:t> control by the local </a:t>
            </a:r>
            <a:r>
              <a:rPr lang="fr-FR" b="1" dirty="0" err="1" smtClean="0">
                <a:latin typeface="+mj-lt"/>
              </a:rPr>
              <a:t>sedimentary</a:t>
            </a:r>
            <a:r>
              <a:rPr lang="fr-FR" b="1" dirty="0" smtClean="0">
                <a:latin typeface="+mj-lt"/>
              </a:rPr>
              <a:t> </a:t>
            </a:r>
            <a:r>
              <a:rPr lang="fr-FR" b="1" dirty="0" err="1" smtClean="0">
                <a:latin typeface="+mj-lt"/>
              </a:rPr>
              <a:t>sequence</a:t>
            </a:r>
            <a:r>
              <a:rPr lang="fr-FR" b="1" dirty="0" smtClean="0">
                <a:latin typeface="+mj-lt"/>
              </a:rPr>
              <a:t>,</a:t>
            </a:r>
            <a:r>
              <a:rPr lang="fr-FR" dirty="0" smtClean="0">
                <a:latin typeface="+mj-lt"/>
              </a:rPr>
              <a:t> </a:t>
            </a:r>
            <a:r>
              <a:rPr lang="fr-FR" dirty="0" err="1" smtClean="0">
                <a:latin typeface="+mj-lt"/>
              </a:rPr>
              <a:t>reflecting</a:t>
            </a:r>
            <a:r>
              <a:rPr lang="fr-FR" dirty="0" smtClean="0">
                <a:latin typeface="+mj-lt"/>
              </a:rPr>
              <a:t> the </a:t>
            </a:r>
            <a:r>
              <a:rPr lang="fr-FR" dirty="0" err="1" smtClean="0">
                <a:latin typeface="+mj-lt"/>
              </a:rPr>
              <a:t>fluid</a:t>
            </a:r>
            <a:r>
              <a:rPr lang="fr-FR" dirty="0" smtClean="0">
                <a:latin typeface="+mj-lt"/>
              </a:rPr>
              <a:t> </a:t>
            </a:r>
            <a:r>
              <a:rPr lang="fr-FR" dirty="0" err="1" smtClean="0">
                <a:latin typeface="+mj-lt"/>
              </a:rPr>
              <a:t>path</a:t>
            </a:r>
            <a:r>
              <a:rPr lang="fr-FR" dirty="0" smtClean="0">
                <a:latin typeface="+mj-lt"/>
              </a:rPr>
              <a:t> </a:t>
            </a:r>
            <a:r>
              <a:rPr lang="fr-FR" dirty="0" err="1" smtClean="0">
                <a:latin typeface="+mj-lt"/>
              </a:rPr>
              <a:t>between</a:t>
            </a:r>
            <a:r>
              <a:rPr lang="fr-FR" dirty="0" smtClean="0">
                <a:latin typeface="+mj-lt"/>
              </a:rPr>
              <a:t> the magma and surface.</a:t>
            </a:r>
          </a:p>
          <a:p>
            <a:pPr marL="285750" indent="-285750">
              <a:buFont typeface="Arial" panose="020B0604020202020204" pitchFamily="34" charset="0"/>
              <a:buChar char="•"/>
            </a:pPr>
            <a:endParaRPr lang="fr-FR" dirty="0" smtClean="0">
              <a:latin typeface="+mj-lt"/>
            </a:endParaRPr>
          </a:p>
        </p:txBody>
      </p:sp>
    </p:spTree>
    <p:extLst>
      <p:ext uri="{BB962C8B-B14F-4D97-AF65-F5344CB8AC3E}">
        <p14:creationId xmlns:p14="http://schemas.microsoft.com/office/powerpoint/2010/main" val="2418669574"/>
      </p:ext>
    </p:extLst>
  </p:cSld>
  <p:clrMapOvr>
    <a:masterClrMapping/>
  </p:clrMapOvr>
  <mc:AlternateContent xmlns:mc="http://schemas.openxmlformats.org/markup-compatibility/2006">
    <mc:Choice xmlns:p14="http://schemas.microsoft.com/office/powerpoint/2010/main" Requires="p14">
      <p:transition spd="slow" p14:dur="2000" advTm="3353"/>
    </mc:Choice>
    <mc:Fallback>
      <p:transition spd="slow" advTm="3353"/>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33060" y="3025140"/>
            <a:ext cx="1702710" cy="369332"/>
          </a:xfrm>
          <a:prstGeom prst="rect">
            <a:avLst/>
          </a:prstGeom>
          <a:noFill/>
        </p:spPr>
        <p:txBody>
          <a:bodyPr wrap="none" rtlCol="0">
            <a:spAutoFit/>
          </a:bodyPr>
          <a:lstStyle/>
          <a:p>
            <a:r>
              <a:rPr lang="fr-FR" dirty="0" err="1" smtClean="0">
                <a:latin typeface="+mj-lt"/>
              </a:rPr>
              <a:t>Additional</a:t>
            </a:r>
            <a:r>
              <a:rPr lang="fr-FR" dirty="0" smtClean="0">
                <a:latin typeface="+mj-lt"/>
              </a:rPr>
              <a:t> slides</a:t>
            </a:r>
            <a:endParaRPr lang="en-GB" dirty="0" smtClean="0">
              <a:latin typeface="+mj-lt"/>
            </a:endParaRPr>
          </a:p>
        </p:txBody>
      </p:sp>
    </p:spTree>
    <p:extLst>
      <p:ext uri="{BB962C8B-B14F-4D97-AF65-F5344CB8AC3E}">
        <p14:creationId xmlns:p14="http://schemas.microsoft.com/office/powerpoint/2010/main" val="1062990922"/>
      </p:ext>
    </p:extLst>
  </p:cSld>
  <p:clrMapOvr>
    <a:masterClrMapping/>
  </p:clrMapOvr>
  <mc:AlternateContent xmlns:mc="http://schemas.openxmlformats.org/markup-compatibility/2006">
    <mc:Choice xmlns:p14="http://schemas.microsoft.com/office/powerpoint/2010/main" Requires="p14">
      <p:transition spd="slow" p14:dur="2000" advTm="2462"/>
    </mc:Choice>
    <mc:Fallback>
      <p:transition spd="slow" advTm="2462"/>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9146" y="927883"/>
            <a:ext cx="4617739" cy="369332"/>
          </a:xfrm>
          <a:prstGeom prst="rect">
            <a:avLst/>
          </a:prstGeom>
          <a:noFill/>
        </p:spPr>
        <p:txBody>
          <a:bodyPr wrap="none" rtlCol="0">
            <a:spAutoFit/>
          </a:bodyPr>
          <a:lstStyle/>
          <a:p>
            <a:pPr marL="285750" indent="-285750" algn="ctr">
              <a:buFont typeface="Arial" panose="020B0604020202020204" pitchFamily="34" charset="0"/>
              <a:buChar char="•"/>
            </a:pPr>
            <a:r>
              <a:rPr lang="en-GB" dirty="0" smtClean="0">
                <a:latin typeface="+mj-lt"/>
              </a:rPr>
              <a:t>Sedimentary and hydrogeological framework</a:t>
            </a:r>
            <a:endParaRPr lang="en-GB" dirty="0">
              <a:latin typeface="+mj-lt"/>
            </a:endParaRPr>
          </a:p>
        </p:txBody>
      </p:sp>
      <p:sp>
        <p:nvSpPr>
          <p:cNvPr id="6" name="TextBox 5"/>
          <p:cNvSpPr txBox="1"/>
          <p:nvPr/>
        </p:nvSpPr>
        <p:spPr>
          <a:xfrm>
            <a:off x="4089255" y="52918"/>
            <a:ext cx="4013535" cy="646331"/>
          </a:xfrm>
          <a:prstGeom prst="rect">
            <a:avLst/>
          </a:prstGeom>
          <a:noFill/>
        </p:spPr>
        <p:txBody>
          <a:bodyPr wrap="none" rtlCol="0">
            <a:spAutoFit/>
          </a:bodyPr>
          <a:lstStyle/>
          <a:p>
            <a:pPr algn="ctr"/>
            <a:r>
              <a:rPr lang="fr-FR" sz="3600" dirty="0" err="1">
                <a:latin typeface="+mj-lt"/>
              </a:rPr>
              <a:t>Subsurface</a:t>
            </a:r>
            <a:r>
              <a:rPr lang="fr-FR" sz="3600" dirty="0">
                <a:latin typeface="+mj-lt"/>
              </a:rPr>
              <a:t> structure</a:t>
            </a:r>
            <a:endParaRPr lang="en-GB" sz="3600" dirty="0">
              <a:latin typeface="+mj-lt"/>
            </a:endParaRPr>
          </a:p>
        </p:txBody>
      </p:sp>
      <p:grpSp>
        <p:nvGrpSpPr>
          <p:cNvPr id="9" name="Group 8"/>
          <p:cNvGrpSpPr/>
          <p:nvPr/>
        </p:nvGrpSpPr>
        <p:grpSpPr>
          <a:xfrm>
            <a:off x="1274511" y="2574829"/>
            <a:ext cx="4658868" cy="2644109"/>
            <a:chOff x="6839599" y="1560005"/>
            <a:chExt cx="4658868" cy="2644109"/>
          </a:xfrm>
        </p:grpSpPr>
        <p:sp>
          <p:nvSpPr>
            <p:cNvPr id="8" name="TextBox 7"/>
            <p:cNvSpPr txBox="1"/>
            <p:nvPr/>
          </p:nvSpPr>
          <p:spPr>
            <a:xfrm>
              <a:off x="8043104" y="1560005"/>
              <a:ext cx="3455363" cy="307777"/>
            </a:xfrm>
            <a:prstGeom prst="rect">
              <a:avLst/>
            </a:prstGeom>
            <a:noFill/>
          </p:spPr>
          <p:txBody>
            <a:bodyPr wrap="square" rtlCol="0">
              <a:spAutoFit/>
            </a:bodyPr>
            <a:lstStyle/>
            <a:p>
              <a:r>
                <a:rPr lang="fr-FR" sz="1400" dirty="0" err="1" smtClean="0">
                  <a:latin typeface="+mj-lt"/>
                </a:rPr>
                <a:t>Conceptual</a:t>
              </a:r>
              <a:r>
                <a:rPr lang="fr-FR" sz="1400" dirty="0" smtClean="0">
                  <a:latin typeface="+mj-lt"/>
                </a:rPr>
                <a:t> </a:t>
              </a:r>
              <a:r>
                <a:rPr lang="fr-FR" sz="1400" dirty="0" err="1" smtClean="0">
                  <a:latin typeface="+mj-lt"/>
                </a:rPr>
                <a:t>groundwater</a:t>
              </a:r>
              <a:r>
                <a:rPr lang="fr-FR" sz="1400" dirty="0" smtClean="0">
                  <a:latin typeface="+mj-lt"/>
                </a:rPr>
                <a:t> </a:t>
              </a:r>
              <a:r>
                <a:rPr lang="fr-FR" sz="1400" dirty="0" err="1" smtClean="0">
                  <a:latin typeface="+mj-lt"/>
                </a:rPr>
                <a:t>modelling</a:t>
              </a:r>
              <a:endParaRPr lang="fr-FR" sz="1400" dirty="0" smtClean="0">
                <a:latin typeface="+mj-lt"/>
              </a:endParaRPr>
            </a:p>
          </p:txBody>
        </p:sp>
        <p:grpSp>
          <p:nvGrpSpPr>
            <p:cNvPr id="5" name="Group 4"/>
            <p:cNvGrpSpPr/>
            <p:nvPr/>
          </p:nvGrpSpPr>
          <p:grpSpPr>
            <a:xfrm>
              <a:off x="6839599" y="1924101"/>
              <a:ext cx="4658868" cy="2280013"/>
              <a:chOff x="197688" y="2250649"/>
              <a:chExt cx="4658868" cy="2280013"/>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688" y="2250649"/>
                <a:ext cx="4658868" cy="2089404"/>
              </a:xfrm>
              <a:prstGeom prst="rect">
                <a:avLst/>
              </a:prstGeom>
            </p:spPr>
          </p:pic>
          <p:sp>
            <p:nvSpPr>
              <p:cNvPr id="18" name="TextBox 17"/>
              <p:cNvSpPr txBox="1"/>
              <p:nvPr/>
            </p:nvSpPr>
            <p:spPr>
              <a:xfrm>
                <a:off x="452137" y="4284441"/>
                <a:ext cx="1553630" cy="246221"/>
              </a:xfrm>
              <a:prstGeom prst="rect">
                <a:avLst/>
              </a:prstGeom>
              <a:noFill/>
            </p:spPr>
            <p:txBody>
              <a:bodyPr wrap="none" rtlCol="0">
                <a:spAutoFit/>
              </a:bodyPr>
              <a:lstStyle/>
              <a:p>
                <a:r>
                  <a:rPr lang="fr-FR" sz="1000" i="1" dirty="0" smtClean="0">
                    <a:latin typeface="+mj-lt"/>
                  </a:rPr>
                  <a:t>Anderson and </a:t>
                </a:r>
                <a:r>
                  <a:rPr lang="fr-FR" sz="1000" i="1" dirty="0" err="1" smtClean="0">
                    <a:latin typeface="+mj-lt"/>
                  </a:rPr>
                  <a:t>Goode</a:t>
                </a:r>
                <a:r>
                  <a:rPr lang="fr-FR" sz="1000" i="1" dirty="0" smtClean="0">
                    <a:latin typeface="+mj-lt"/>
                  </a:rPr>
                  <a:t> 2017</a:t>
                </a:r>
                <a:endParaRPr lang="en-GB" sz="1000" i="1" dirty="0" smtClean="0">
                  <a:latin typeface="+mj-lt"/>
                </a:endParaRPr>
              </a:p>
            </p:txBody>
          </p:sp>
        </p:grpSp>
      </p:grpSp>
      <p:grpSp>
        <p:nvGrpSpPr>
          <p:cNvPr id="7" name="Group 6"/>
          <p:cNvGrpSpPr/>
          <p:nvPr/>
        </p:nvGrpSpPr>
        <p:grpSpPr>
          <a:xfrm>
            <a:off x="7238997" y="1959196"/>
            <a:ext cx="2209294" cy="3839322"/>
            <a:chOff x="230876" y="2563647"/>
            <a:chExt cx="2309998" cy="4014326"/>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876" y="2563647"/>
              <a:ext cx="2309998" cy="3768105"/>
            </a:xfrm>
            <a:prstGeom prst="rect">
              <a:avLst/>
            </a:prstGeom>
          </p:spPr>
        </p:pic>
        <p:sp>
          <p:nvSpPr>
            <p:cNvPr id="15" name="TextBox 14"/>
            <p:cNvSpPr txBox="1"/>
            <p:nvPr/>
          </p:nvSpPr>
          <p:spPr>
            <a:xfrm>
              <a:off x="344606" y="6331752"/>
              <a:ext cx="1840568" cy="246221"/>
            </a:xfrm>
            <a:prstGeom prst="rect">
              <a:avLst/>
            </a:prstGeom>
            <a:noFill/>
          </p:spPr>
          <p:txBody>
            <a:bodyPr wrap="none" rtlCol="0">
              <a:spAutoFit/>
            </a:bodyPr>
            <a:lstStyle/>
            <a:p>
              <a:r>
                <a:rPr lang="fr-FR" sz="1000" i="1" dirty="0" smtClean="0">
                  <a:latin typeface="+mj-lt"/>
                </a:rPr>
                <a:t>Rauche and van der </a:t>
              </a:r>
              <a:r>
                <a:rPr lang="fr-FR" sz="1000" i="1" dirty="0" err="1" smtClean="0">
                  <a:latin typeface="+mj-lt"/>
                </a:rPr>
                <a:t>Klauw</a:t>
              </a:r>
              <a:r>
                <a:rPr lang="fr-FR" sz="1000" i="1" dirty="0" smtClean="0">
                  <a:latin typeface="+mj-lt"/>
                </a:rPr>
                <a:t> 2015</a:t>
              </a:r>
              <a:endParaRPr lang="en-GB" sz="1000" i="1" dirty="0" smtClean="0">
                <a:latin typeface="+mj-lt"/>
              </a:endParaRPr>
            </a:p>
          </p:txBody>
        </p:sp>
      </p:grpSp>
      <p:cxnSp>
        <p:nvCxnSpPr>
          <p:cNvPr id="20" name="Straight Connector 19"/>
          <p:cNvCxnSpPr/>
          <p:nvPr/>
        </p:nvCxnSpPr>
        <p:spPr>
          <a:xfrm flipV="1">
            <a:off x="5877636" y="2004254"/>
            <a:ext cx="1533098" cy="23701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933379" y="4972717"/>
            <a:ext cx="1513749" cy="53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9601953" y="2524974"/>
            <a:ext cx="1869101" cy="307777"/>
          </a:xfrm>
          <a:prstGeom prst="rect">
            <a:avLst/>
          </a:prstGeom>
          <a:noFill/>
        </p:spPr>
        <p:txBody>
          <a:bodyPr wrap="square" rtlCol="0">
            <a:spAutoFit/>
          </a:bodyPr>
          <a:lstStyle/>
          <a:p>
            <a:r>
              <a:rPr lang="fr-FR" sz="1400" dirty="0" err="1" smtClean="0">
                <a:latin typeface="+mj-lt"/>
              </a:rPr>
              <a:t>Sedimentary</a:t>
            </a:r>
            <a:r>
              <a:rPr lang="fr-FR" sz="1400" dirty="0" smtClean="0">
                <a:latin typeface="+mj-lt"/>
              </a:rPr>
              <a:t> </a:t>
            </a:r>
            <a:r>
              <a:rPr lang="fr-FR" sz="1400" dirty="0" err="1" smtClean="0">
                <a:latin typeface="+mj-lt"/>
              </a:rPr>
              <a:t>sequence</a:t>
            </a:r>
            <a:endParaRPr lang="fr-FR" sz="1400" dirty="0" smtClean="0">
              <a:latin typeface="+mj-lt"/>
            </a:endParaRPr>
          </a:p>
        </p:txBody>
      </p:sp>
    </p:spTree>
    <p:extLst>
      <p:ext uri="{BB962C8B-B14F-4D97-AF65-F5344CB8AC3E}">
        <p14:creationId xmlns:p14="http://schemas.microsoft.com/office/powerpoint/2010/main" val="4165989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089255" y="52918"/>
            <a:ext cx="4013535" cy="646331"/>
          </a:xfrm>
          <a:prstGeom prst="rect">
            <a:avLst/>
          </a:prstGeom>
          <a:noFill/>
        </p:spPr>
        <p:txBody>
          <a:bodyPr wrap="none" rtlCol="0">
            <a:spAutoFit/>
          </a:bodyPr>
          <a:lstStyle/>
          <a:p>
            <a:pPr algn="ctr"/>
            <a:r>
              <a:rPr lang="fr-FR" sz="3600" dirty="0" err="1">
                <a:latin typeface="+mj-lt"/>
              </a:rPr>
              <a:t>Subsurface</a:t>
            </a:r>
            <a:r>
              <a:rPr lang="fr-FR" sz="3600" dirty="0">
                <a:latin typeface="+mj-lt"/>
              </a:rPr>
              <a:t> structure</a:t>
            </a:r>
            <a:endParaRPr lang="en-GB" sz="3600" dirty="0">
              <a:latin typeface="+mj-lt"/>
            </a:endParaRPr>
          </a:p>
        </p:txBody>
      </p:sp>
      <p:sp>
        <p:nvSpPr>
          <p:cNvPr id="8" name="TextBox 7"/>
          <p:cNvSpPr txBox="1"/>
          <p:nvPr/>
        </p:nvSpPr>
        <p:spPr>
          <a:xfrm>
            <a:off x="197688" y="928371"/>
            <a:ext cx="5432327" cy="369332"/>
          </a:xfrm>
          <a:prstGeom prst="rect">
            <a:avLst/>
          </a:prstGeom>
          <a:noFill/>
        </p:spPr>
        <p:txBody>
          <a:bodyPr wrap="square" rtlCol="0">
            <a:spAutoFit/>
          </a:bodyPr>
          <a:lstStyle/>
          <a:p>
            <a:pPr marL="285750" indent="-285750">
              <a:buFont typeface="Arial" panose="020B0604020202020204" pitchFamily="34" charset="0"/>
              <a:buChar char="•"/>
            </a:pPr>
            <a:r>
              <a:rPr lang="fr-FR" dirty="0" smtClean="0">
                <a:latin typeface="+mj-lt"/>
              </a:rPr>
              <a:t>Data </a:t>
            </a:r>
            <a:r>
              <a:rPr lang="fr-FR" dirty="0" err="1" smtClean="0">
                <a:latin typeface="+mj-lt"/>
              </a:rPr>
              <a:t>from</a:t>
            </a:r>
            <a:r>
              <a:rPr lang="fr-FR" dirty="0" smtClean="0">
                <a:latin typeface="+mj-lt"/>
              </a:rPr>
              <a:t> </a:t>
            </a:r>
            <a:r>
              <a:rPr lang="fr-FR" dirty="0" err="1" smtClean="0">
                <a:latin typeface="+mj-lt"/>
              </a:rPr>
              <a:t>potash</a:t>
            </a:r>
            <a:r>
              <a:rPr lang="fr-FR" dirty="0" smtClean="0">
                <a:latin typeface="+mj-lt"/>
              </a:rPr>
              <a:t> </a:t>
            </a:r>
            <a:r>
              <a:rPr lang="fr-FR" dirty="0" err="1" smtClean="0">
                <a:latin typeface="+mj-lt"/>
              </a:rPr>
              <a:t>mining</a:t>
            </a:r>
            <a:r>
              <a:rPr lang="fr-FR" dirty="0" smtClean="0">
                <a:latin typeface="+mj-lt"/>
              </a:rPr>
              <a:t> </a:t>
            </a:r>
            <a:r>
              <a:rPr lang="fr-FR" dirty="0" err="1" smtClean="0">
                <a:latin typeface="+mj-lt"/>
              </a:rPr>
              <a:t>companies</a:t>
            </a:r>
            <a:endParaRPr lang="fr-FR" dirty="0" smtClean="0">
              <a:latin typeface="+mj-l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58048" y="811427"/>
            <a:ext cx="6109805" cy="6001265"/>
          </a:xfrm>
          <a:prstGeom prst="rect">
            <a:avLst/>
          </a:prstGeom>
          <a:effectLst>
            <a:outerShdw blurRad="50800" dist="38100" dir="2700000" algn="tl" rotWithShape="0">
              <a:prstClr val="black">
                <a:alpha val="40000"/>
              </a:prstClr>
            </a:outerShdw>
          </a:effectLst>
        </p:spPr>
      </p:pic>
      <p:sp>
        <p:nvSpPr>
          <p:cNvPr id="16" name="TextBox 15"/>
          <p:cNvSpPr txBox="1"/>
          <p:nvPr/>
        </p:nvSpPr>
        <p:spPr>
          <a:xfrm>
            <a:off x="8498725" y="1409881"/>
            <a:ext cx="1638077" cy="369332"/>
          </a:xfrm>
          <a:prstGeom prst="rect">
            <a:avLst/>
          </a:prstGeom>
          <a:noFill/>
        </p:spPr>
        <p:txBody>
          <a:bodyPr wrap="none" rtlCol="0">
            <a:spAutoFit/>
          </a:bodyPr>
          <a:lstStyle/>
          <a:p>
            <a:r>
              <a:rPr lang="fr-FR" dirty="0" err="1" smtClean="0">
                <a:solidFill>
                  <a:srgbClr val="FFFF99"/>
                </a:solidFill>
                <a:latin typeface="+mj-lt"/>
              </a:rPr>
              <a:t>Seismic</a:t>
            </a:r>
            <a:r>
              <a:rPr lang="fr-FR" dirty="0" smtClean="0">
                <a:solidFill>
                  <a:srgbClr val="FFFF99"/>
                </a:solidFill>
                <a:latin typeface="+mj-lt"/>
              </a:rPr>
              <a:t> profiles</a:t>
            </a:r>
          </a:p>
        </p:txBody>
      </p:sp>
      <p:sp>
        <p:nvSpPr>
          <p:cNvPr id="4" name="TextBox 3"/>
          <p:cNvSpPr txBox="1"/>
          <p:nvPr/>
        </p:nvSpPr>
        <p:spPr>
          <a:xfrm>
            <a:off x="6742700" y="999360"/>
            <a:ext cx="928459" cy="369332"/>
          </a:xfrm>
          <a:prstGeom prst="rect">
            <a:avLst/>
          </a:prstGeom>
          <a:noFill/>
        </p:spPr>
        <p:txBody>
          <a:bodyPr wrap="none" rtlCol="0">
            <a:spAutoFit/>
          </a:bodyPr>
          <a:lstStyle/>
          <a:p>
            <a:r>
              <a:rPr lang="fr-FR" dirty="0" err="1" smtClean="0">
                <a:latin typeface="+mj-lt"/>
              </a:rPr>
              <a:t>Drillings</a:t>
            </a:r>
            <a:endParaRPr lang="en-GB" dirty="0" smtClean="0">
              <a:latin typeface="+mj-lt"/>
            </a:endParaRPr>
          </a:p>
        </p:txBody>
      </p:sp>
      <p:sp>
        <p:nvSpPr>
          <p:cNvPr id="19" name="TextBox 18"/>
          <p:cNvSpPr txBox="1"/>
          <p:nvPr/>
        </p:nvSpPr>
        <p:spPr>
          <a:xfrm>
            <a:off x="10106541" y="5850905"/>
            <a:ext cx="1601486" cy="523220"/>
          </a:xfrm>
          <a:prstGeom prst="rect">
            <a:avLst/>
          </a:prstGeom>
          <a:noFill/>
        </p:spPr>
        <p:txBody>
          <a:bodyPr wrap="square" rtlCol="0">
            <a:spAutoFit/>
          </a:bodyPr>
          <a:lstStyle/>
          <a:p>
            <a:r>
              <a:rPr lang="fr-FR" sz="1400" b="1" dirty="0" err="1" smtClean="0">
                <a:solidFill>
                  <a:srgbClr val="FF0000"/>
                </a:solidFill>
                <a:latin typeface="+mj-lt"/>
              </a:rPr>
              <a:t>magmatic</a:t>
            </a:r>
            <a:r>
              <a:rPr lang="fr-FR" sz="1400" b="1" dirty="0" smtClean="0">
                <a:solidFill>
                  <a:srgbClr val="FF0000"/>
                </a:solidFill>
                <a:latin typeface="+mj-lt"/>
              </a:rPr>
              <a:t> intrusion</a:t>
            </a:r>
          </a:p>
          <a:p>
            <a:r>
              <a:rPr lang="fr-FR" sz="1400" b="1" dirty="0" err="1" smtClean="0">
                <a:solidFill>
                  <a:srgbClr val="FF0000"/>
                </a:solidFill>
                <a:latin typeface="+mj-lt"/>
              </a:rPr>
              <a:t>Oct-Nov</a:t>
            </a:r>
            <a:r>
              <a:rPr lang="fr-FR" sz="1400" b="1" dirty="0" smtClean="0">
                <a:solidFill>
                  <a:srgbClr val="FF0000"/>
                </a:solidFill>
                <a:latin typeface="+mj-lt"/>
              </a:rPr>
              <a:t> 2004</a:t>
            </a:r>
          </a:p>
        </p:txBody>
      </p:sp>
      <p:sp>
        <p:nvSpPr>
          <p:cNvPr id="20" name="TextBox 19"/>
          <p:cNvSpPr txBox="1"/>
          <p:nvPr/>
        </p:nvSpPr>
        <p:spPr>
          <a:xfrm>
            <a:off x="10604484" y="3812059"/>
            <a:ext cx="1033766" cy="523220"/>
          </a:xfrm>
          <a:prstGeom prst="rect">
            <a:avLst/>
          </a:prstGeom>
          <a:noFill/>
        </p:spPr>
        <p:txBody>
          <a:bodyPr wrap="square" rtlCol="0">
            <a:spAutoFit/>
          </a:bodyPr>
          <a:lstStyle/>
          <a:p>
            <a:r>
              <a:rPr lang="fr-FR" sz="1400" dirty="0" smtClean="0">
                <a:solidFill>
                  <a:schemeClr val="bg1"/>
                </a:solidFill>
                <a:latin typeface="+mj-lt"/>
              </a:rPr>
              <a:t>Yellow Lake</a:t>
            </a:r>
          </a:p>
          <a:p>
            <a:r>
              <a:rPr lang="fr-FR" sz="1400" dirty="0" smtClean="0">
                <a:solidFill>
                  <a:schemeClr val="bg1"/>
                </a:solidFill>
                <a:latin typeface="+mj-lt"/>
              </a:rPr>
              <a:t>fissure</a:t>
            </a:r>
          </a:p>
        </p:txBody>
      </p:sp>
      <p:sp>
        <p:nvSpPr>
          <p:cNvPr id="21" name="TextBox 20"/>
          <p:cNvSpPr txBox="1"/>
          <p:nvPr/>
        </p:nvSpPr>
        <p:spPr>
          <a:xfrm>
            <a:off x="9889174" y="2556175"/>
            <a:ext cx="1510814" cy="738664"/>
          </a:xfrm>
          <a:prstGeom prst="rect">
            <a:avLst/>
          </a:prstGeom>
          <a:noFill/>
        </p:spPr>
        <p:txBody>
          <a:bodyPr wrap="square" rtlCol="0">
            <a:spAutoFit/>
          </a:bodyPr>
          <a:lstStyle/>
          <a:p>
            <a:r>
              <a:rPr lang="fr-FR" sz="1400" b="1" dirty="0" smtClean="0">
                <a:solidFill>
                  <a:srgbClr val="FF0000"/>
                </a:solidFill>
                <a:latin typeface="+mj-lt"/>
              </a:rPr>
              <a:t>2004</a:t>
            </a:r>
          </a:p>
          <a:p>
            <a:r>
              <a:rPr lang="fr-FR" sz="1400" b="1" dirty="0" smtClean="0">
                <a:solidFill>
                  <a:srgbClr val="FF0000"/>
                </a:solidFill>
                <a:latin typeface="+mj-lt"/>
              </a:rPr>
              <a:t>magma</a:t>
            </a:r>
          </a:p>
          <a:p>
            <a:r>
              <a:rPr lang="fr-FR" sz="1400" b="1" dirty="0" smtClean="0">
                <a:solidFill>
                  <a:srgbClr val="FF0000"/>
                </a:solidFill>
                <a:latin typeface="+mj-lt"/>
              </a:rPr>
              <a:t>injection centre</a:t>
            </a:r>
            <a:endParaRPr lang="fr-CH" sz="1400" b="1" dirty="0">
              <a:solidFill>
                <a:srgbClr val="FF0000"/>
              </a:solidFill>
              <a:latin typeface="+mj-lt"/>
            </a:endParaRPr>
          </a:p>
        </p:txBody>
      </p:sp>
      <p:sp>
        <p:nvSpPr>
          <p:cNvPr id="22" name="TextBox 21"/>
          <p:cNvSpPr txBox="1"/>
          <p:nvPr/>
        </p:nvSpPr>
        <p:spPr>
          <a:xfrm>
            <a:off x="7275520" y="5351329"/>
            <a:ext cx="1633177" cy="523220"/>
          </a:xfrm>
          <a:prstGeom prst="rect">
            <a:avLst/>
          </a:prstGeom>
          <a:noFill/>
        </p:spPr>
        <p:txBody>
          <a:bodyPr wrap="square" rtlCol="0">
            <a:spAutoFit/>
          </a:bodyPr>
          <a:lstStyle/>
          <a:p>
            <a:r>
              <a:rPr lang="fr-FR" sz="1400" b="1" dirty="0" err="1" smtClean="0">
                <a:latin typeface="+mj-lt"/>
              </a:rPr>
              <a:t>Faults</a:t>
            </a:r>
            <a:r>
              <a:rPr lang="fr-FR" sz="1400" b="1" dirty="0" smtClean="0">
                <a:latin typeface="+mj-lt"/>
              </a:rPr>
              <a:t> </a:t>
            </a:r>
            <a:r>
              <a:rPr lang="fr-FR" sz="1400" b="1" dirty="0" err="1" smtClean="0">
                <a:latin typeface="+mj-lt"/>
              </a:rPr>
              <a:t>from</a:t>
            </a:r>
            <a:r>
              <a:rPr lang="fr-FR" sz="1400" b="1" dirty="0" smtClean="0">
                <a:latin typeface="+mj-lt"/>
              </a:rPr>
              <a:t> </a:t>
            </a:r>
            <a:r>
              <a:rPr lang="fr-FR" sz="1400" b="1" dirty="0" err="1" smtClean="0">
                <a:latin typeface="+mj-lt"/>
              </a:rPr>
              <a:t>seismics</a:t>
            </a:r>
            <a:r>
              <a:rPr lang="fr-FR" sz="1400" b="1" dirty="0" smtClean="0">
                <a:latin typeface="+mj-lt"/>
              </a:rPr>
              <a:t> </a:t>
            </a:r>
            <a:r>
              <a:rPr lang="fr-FR" sz="1400" b="1" dirty="0">
                <a:latin typeface="+mj-lt"/>
              </a:rPr>
              <a:t>a</a:t>
            </a:r>
            <a:r>
              <a:rPr lang="fr-FR" sz="1400" b="1" dirty="0" smtClean="0">
                <a:latin typeface="+mj-lt"/>
              </a:rPr>
              <a:t>nd 2004 </a:t>
            </a:r>
            <a:r>
              <a:rPr lang="fr-FR" sz="1400" b="1" dirty="0" err="1" smtClean="0">
                <a:latin typeface="+mj-lt"/>
              </a:rPr>
              <a:t>event</a:t>
            </a:r>
            <a:endParaRPr lang="fr-FR" sz="1400" b="1" dirty="0" smtClean="0">
              <a:latin typeface="+mj-lt"/>
            </a:endParaRPr>
          </a:p>
        </p:txBody>
      </p:sp>
      <p:grpSp>
        <p:nvGrpSpPr>
          <p:cNvPr id="7" name="Group 6"/>
          <p:cNvGrpSpPr/>
          <p:nvPr/>
        </p:nvGrpSpPr>
        <p:grpSpPr>
          <a:xfrm>
            <a:off x="84056" y="866816"/>
            <a:ext cx="9865162" cy="5614933"/>
            <a:chOff x="84056" y="866816"/>
            <a:chExt cx="9865162" cy="5614933"/>
          </a:xfrm>
        </p:grpSpPr>
        <p:cxnSp>
          <p:nvCxnSpPr>
            <p:cNvPr id="30" name="Straight Arrow Connector 29"/>
            <p:cNvCxnSpPr/>
            <p:nvPr/>
          </p:nvCxnSpPr>
          <p:spPr>
            <a:xfrm>
              <a:off x="5427881" y="1297703"/>
              <a:ext cx="0" cy="437764"/>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5170613" y="866816"/>
              <a:ext cx="495649" cy="369332"/>
            </a:xfrm>
            <a:prstGeom prst="rect">
              <a:avLst/>
            </a:prstGeom>
            <a:noFill/>
          </p:spPr>
          <p:txBody>
            <a:bodyPr wrap="none" rtlCol="0">
              <a:spAutoFit/>
            </a:bodyPr>
            <a:lstStyle/>
            <a:p>
              <a:pPr algn="ctr"/>
              <a:r>
                <a:rPr lang="fr-FR" dirty="0" smtClean="0">
                  <a:latin typeface="+mj-lt"/>
                </a:rPr>
                <a:t>YLF</a:t>
              </a:r>
              <a:endParaRPr lang="en-GB" dirty="0" smtClean="0">
                <a:latin typeface="+mj-lt"/>
              </a:endParaRPr>
            </a:p>
          </p:txBody>
        </p:sp>
        <p:grpSp>
          <p:nvGrpSpPr>
            <p:cNvPr id="5" name="Group 4"/>
            <p:cNvGrpSpPr/>
            <p:nvPr/>
          </p:nvGrpSpPr>
          <p:grpSpPr>
            <a:xfrm>
              <a:off x="84056" y="1240009"/>
              <a:ext cx="9865162" cy="5241740"/>
              <a:chOff x="84056" y="1240009"/>
              <a:chExt cx="9865162" cy="5241740"/>
            </a:xfrm>
          </p:grpSpPr>
          <p:sp>
            <p:nvSpPr>
              <p:cNvPr id="10" name="TextBox 9"/>
              <p:cNvSpPr txBox="1"/>
              <p:nvPr/>
            </p:nvSpPr>
            <p:spPr>
              <a:xfrm>
                <a:off x="312515" y="5374250"/>
                <a:ext cx="3600666" cy="246221"/>
              </a:xfrm>
              <a:prstGeom prst="rect">
                <a:avLst/>
              </a:prstGeom>
              <a:noFill/>
            </p:spPr>
            <p:txBody>
              <a:bodyPr wrap="none" rtlCol="0">
                <a:spAutoFit/>
              </a:bodyPr>
              <a:lstStyle/>
              <a:p>
                <a:r>
                  <a:rPr lang="fr-FR" sz="1000" i="1" dirty="0" smtClean="0">
                    <a:latin typeface="+mj-lt"/>
                  </a:rPr>
                  <a:t>ALLANA POTASH data, </a:t>
                </a:r>
                <a:r>
                  <a:rPr lang="fr-FR" sz="1000" i="1" dirty="0" err="1" smtClean="0">
                    <a:latin typeface="+mj-lt"/>
                  </a:rPr>
                  <a:t>after</a:t>
                </a:r>
                <a:r>
                  <a:rPr lang="fr-FR" sz="1000" i="1" dirty="0" smtClean="0">
                    <a:latin typeface="+mj-lt"/>
                  </a:rPr>
                  <a:t> Rauche and van der </a:t>
                </a:r>
                <a:r>
                  <a:rPr lang="fr-FR" sz="1000" i="1" dirty="0" err="1" smtClean="0">
                    <a:latin typeface="+mj-lt"/>
                  </a:rPr>
                  <a:t>Klauw</a:t>
                </a:r>
                <a:r>
                  <a:rPr lang="fr-FR" sz="1000" i="1" dirty="0" smtClean="0">
                    <a:latin typeface="+mj-lt"/>
                  </a:rPr>
                  <a:t> 2013, 2015</a:t>
                </a:r>
                <a:endParaRPr lang="en-GB" sz="1000" i="1" dirty="0" smtClean="0">
                  <a:latin typeface="+mj-lt"/>
                </a:endParaRPr>
              </a:p>
            </p:txBody>
          </p:sp>
          <p:sp>
            <p:nvSpPr>
              <p:cNvPr id="34" name="TextBox 33"/>
              <p:cNvSpPr txBox="1"/>
              <p:nvPr/>
            </p:nvSpPr>
            <p:spPr>
              <a:xfrm>
                <a:off x="197688" y="5835418"/>
                <a:ext cx="5502527" cy="646331"/>
              </a:xfrm>
              <a:prstGeom prst="rect">
                <a:avLst/>
              </a:prstGeom>
              <a:noFill/>
            </p:spPr>
            <p:txBody>
              <a:bodyPr wrap="square" rtlCol="0">
                <a:spAutoFit/>
              </a:bodyPr>
              <a:lstStyle/>
              <a:p>
                <a:r>
                  <a:rPr lang="fr-FR" dirty="0" err="1" smtClean="0">
                    <a:latin typeface="+mj-lt"/>
                  </a:rPr>
                  <a:t>Magmatic</a:t>
                </a:r>
                <a:r>
                  <a:rPr lang="fr-FR" dirty="0" smtClean="0">
                    <a:latin typeface="+mj-lt"/>
                  </a:rPr>
                  <a:t> intrusion </a:t>
                </a:r>
                <a:r>
                  <a:rPr lang="fr-FR" dirty="0" err="1" smtClean="0">
                    <a:latin typeface="+mj-lt"/>
                  </a:rPr>
                  <a:t>may</a:t>
                </a:r>
                <a:r>
                  <a:rPr lang="fr-FR" dirty="0" smtClean="0">
                    <a:latin typeface="+mj-lt"/>
                  </a:rPr>
                  <a:t> </a:t>
                </a:r>
                <a:r>
                  <a:rPr lang="fr-FR" dirty="0" err="1" smtClean="0">
                    <a:latin typeface="+mj-lt"/>
                  </a:rPr>
                  <a:t>be</a:t>
                </a:r>
                <a:r>
                  <a:rPr lang="fr-FR" dirty="0" smtClean="0">
                    <a:latin typeface="+mj-lt"/>
                  </a:rPr>
                  <a:t> </a:t>
                </a:r>
                <a:r>
                  <a:rPr lang="fr-FR" dirty="0" err="1" smtClean="0">
                    <a:latin typeface="+mj-lt"/>
                  </a:rPr>
                  <a:t>present</a:t>
                </a:r>
                <a:r>
                  <a:rPr lang="fr-FR" dirty="0" smtClean="0">
                    <a:latin typeface="+mj-lt"/>
                  </a:rPr>
                  <a:t> </a:t>
                </a:r>
                <a:r>
                  <a:rPr lang="fr-FR" dirty="0" err="1" smtClean="0">
                    <a:latin typeface="+mj-lt"/>
                  </a:rPr>
                  <a:t>beneath</a:t>
                </a:r>
                <a:r>
                  <a:rPr lang="fr-FR" dirty="0" smtClean="0">
                    <a:latin typeface="+mj-lt"/>
                  </a:rPr>
                  <a:t> more </a:t>
                </a:r>
                <a:r>
                  <a:rPr lang="fr-FR" dirty="0" err="1" smtClean="0">
                    <a:latin typeface="+mj-lt"/>
                  </a:rPr>
                  <a:t>than</a:t>
                </a:r>
                <a:r>
                  <a:rPr lang="fr-FR" dirty="0" smtClean="0">
                    <a:latin typeface="+mj-lt"/>
                  </a:rPr>
                  <a:t> 1 km of </a:t>
                </a:r>
                <a:r>
                  <a:rPr lang="fr-FR" dirty="0" err="1" smtClean="0">
                    <a:latin typeface="+mj-lt"/>
                  </a:rPr>
                  <a:t>sediments</a:t>
                </a:r>
                <a:endParaRPr lang="en-GB" dirty="0" smtClean="0">
                  <a:latin typeface="+mj-lt"/>
                </a:endParaRPr>
              </a:p>
            </p:txBody>
          </p:sp>
          <p:grpSp>
            <p:nvGrpSpPr>
              <p:cNvPr id="2" name="Group 1"/>
              <p:cNvGrpSpPr/>
              <p:nvPr/>
            </p:nvGrpSpPr>
            <p:grpSpPr>
              <a:xfrm>
                <a:off x="84056" y="1240009"/>
                <a:ext cx="9865162" cy="4134241"/>
                <a:chOff x="84056" y="1240009"/>
                <a:chExt cx="9865162" cy="4134241"/>
              </a:xfrm>
            </p:grpSpPr>
            <p:grpSp>
              <p:nvGrpSpPr>
                <p:cNvPr id="13" name="Group 12"/>
                <p:cNvGrpSpPr/>
                <p:nvPr/>
              </p:nvGrpSpPr>
              <p:grpSpPr>
                <a:xfrm>
                  <a:off x="103694" y="1483583"/>
                  <a:ext cx="9845524" cy="3890667"/>
                  <a:chOff x="-102281" y="1483583"/>
                  <a:chExt cx="9845524" cy="3890667"/>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281" y="1483583"/>
                    <a:ext cx="5840722" cy="3890667"/>
                  </a:xfrm>
                  <a:prstGeom prst="rect">
                    <a:avLst/>
                  </a:prstGeom>
                  <a:effectLst>
                    <a:outerShdw blurRad="50800" dist="38100" dir="2700000" algn="tl" rotWithShape="0">
                      <a:prstClr val="black">
                        <a:alpha val="40000"/>
                      </a:prstClr>
                    </a:outerShdw>
                  </a:effectLst>
                </p:spPr>
              </p:pic>
              <p:cxnSp>
                <p:nvCxnSpPr>
                  <p:cNvPr id="12" name="Straight Connector 11"/>
                  <p:cNvCxnSpPr/>
                  <p:nvPr/>
                </p:nvCxnSpPr>
                <p:spPr>
                  <a:xfrm flipV="1">
                    <a:off x="8020334" y="4413186"/>
                    <a:ext cx="1722909" cy="709274"/>
                  </a:xfrm>
                  <a:prstGeom prst="line">
                    <a:avLst/>
                  </a:prstGeom>
                  <a:ln w="38100">
                    <a:solidFill>
                      <a:srgbClr val="FFFF66"/>
                    </a:solidFill>
                  </a:ln>
                </p:spPr>
                <p:style>
                  <a:lnRef idx="1">
                    <a:schemeClr val="accent1"/>
                  </a:lnRef>
                  <a:fillRef idx="0">
                    <a:schemeClr val="accent1"/>
                  </a:fillRef>
                  <a:effectRef idx="0">
                    <a:schemeClr val="accent1"/>
                  </a:effectRef>
                  <a:fontRef idx="minor">
                    <a:schemeClr val="tx1"/>
                  </a:fontRef>
                </p:style>
              </p:cxnSp>
            </p:grpSp>
            <p:sp>
              <p:nvSpPr>
                <p:cNvPr id="36" name="TextBox 35"/>
                <p:cNvSpPr txBox="1"/>
                <p:nvPr/>
              </p:nvSpPr>
              <p:spPr>
                <a:xfrm>
                  <a:off x="84056" y="1240009"/>
                  <a:ext cx="320922" cy="276999"/>
                </a:xfrm>
                <a:prstGeom prst="rect">
                  <a:avLst/>
                </a:prstGeom>
                <a:noFill/>
              </p:spPr>
              <p:txBody>
                <a:bodyPr wrap="none" rtlCol="0">
                  <a:spAutoFit/>
                </a:bodyPr>
                <a:lstStyle/>
                <a:p>
                  <a:r>
                    <a:rPr lang="fr-FR" sz="1200" dirty="0" smtClean="0">
                      <a:latin typeface="+mj-lt"/>
                    </a:rPr>
                    <a:t>W</a:t>
                  </a:r>
                  <a:endParaRPr lang="en-GB" sz="1200" dirty="0" smtClean="0">
                    <a:latin typeface="+mj-lt"/>
                  </a:endParaRPr>
                </a:p>
              </p:txBody>
            </p:sp>
            <p:sp>
              <p:nvSpPr>
                <p:cNvPr id="37" name="TextBox 36"/>
                <p:cNvSpPr txBox="1"/>
                <p:nvPr/>
              </p:nvSpPr>
              <p:spPr>
                <a:xfrm>
                  <a:off x="4885497" y="1240009"/>
                  <a:ext cx="260008" cy="276999"/>
                </a:xfrm>
                <a:prstGeom prst="rect">
                  <a:avLst/>
                </a:prstGeom>
                <a:noFill/>
              </p:spPr>
              <p:txBody>
                <a:bodyPr wrap="none" rtlCol="0">
                  <a:spAutoFit/>
                </a:bodyPr>
                <a:lstStyle/>
                <a:p>
                  <a:r>
                    <a:rPr lang="fr-FR" sz="1200" dirty="0" smtClean="0">
                      <a:latin typeface="+mj-lt"/>
                    </a:rPr>
                    <a:t>E</a:t>
                  </a:r>
                  <a:endParaRPr lang="en-GB" sz="1200" dirty="0" smtClean="0">
                    <a:latin typeface="+mj-lt"/>
                  </a:endParaRPr>
                </a:p>
              </p:txBody>
            </p:sp>
          </p:grpSp>
        </p:grpSp>
      </p:grpSp>
      <p:grpSp>
        <p:nvGrpSpPr>
          <p:cNvPr id="28" name="Group 27"/>
          <p:cNvGrpSpPr/>
          <p:nvPr/>
        </p:nvGrpSpPr>
        <p:grpSpPr>
          <a:xfrm>
            <a:off x="4276863" y="3356479"/>
            <a:ext cx="1598775" cy="1641829"/>
            <a:chOff x="4276863" y="3356479"/>
            <a:chExt cx="1598775" cy="1641829"/>
          </a:xfrm>
        </p:grpSpPr>
        <p:grpSp>
          <p:nvGrpSpPr>
            <p:cNvPr id="25" name="Group 24"/>
            <p:cNvGrpSpPr/>
            <p:nvPr/>
          </p:nvGrpSpPr>
          <p:grpSpPr>
            <a:xfrm>
              <a:off x="4276863" y="3356479"/>
              <a:ext cx="1486110" cy="1641829"/>
              <a:chOff x="4276863" y="3356479"/>
              <a:chExt cx="1486110" cy="1641829"/>
            </a:xfrm>
          </p:grpSpPr>
          <p:sp>
            <p:nvSpPr>
              <p:cNvPr id="11" name="TextBox 10"/>
              <p:cNvSpPr txBox="1"/>
              <p:nvPr/>
            </p:nvSpPr>
            <p:spPr>
              <a:xfrm>
                <a:off x="4866189" y="3356479"/>
                <a:ext cx="896784" cy="276999"/>
              </a:xfrm>
              <a:prstGeom prst="rect">
                <a:avLst/>
              </a:prstGeom>
              <a:noFill/>
            </p:spPr>
            <p:txBody>
              <a:bodyPr wrap="none" rtlCol="0">
                <a:spAutoFit/>
              </a:bodyPr>
              <a:lstStyle/>
              <a:p>
                <a:r>
                  <a:rPr lang="fr-FR" sz="1200" dirty="0" err="1" smtClean="0">
                    <a:latin typeface="+mj-lt"/>
                  </a:rPr>
                  <a:t>ridge</a:t>
                </a:r>
                <a:r>
                  <a:rPr lang="fr-FR" sz="1200" dirty="0" smtClean="0">
                    <a:latin typeface="+mj-lt"/>
                  </a:rPr>
                  <a:t> </a:t>
                </a:r>
                <a:r>
                  <a:rPr lang="fr-FR" sz="1200" dirty="0" err="1" smtClean="0">
                    <a:latin typeface="+mj-lt"/>
                  </a:rPr>
                  <a:t>clays</a:t>
                </a:r>
                <a:r>
                  <a:rPr lang="fr-FR" sz="1200" dirty="0" smtClean="0">
                    <a:latin typeface="+mj-lt"/>
                  </a:rPr>
                  <a:t>?</a:t>
                </a:r>
                <a:endParaRPr lang="fr-CH" sz="1200" dirty="0" smtClean="0">
                  <a:latin typeface="+mj-lt"/>
                </a:endParaRPr>
              </a:p>
            </p:txBody>
          </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76863" y="3715323"/>
                <a:ext cx="952654" cy="1269907"/>
              </a:xfrm>
              <a:prstGeom prst="rect">
                <a:avLst/>
              </a:prstGeom>
              <a:effectLst>
                <a:outerShdw blurRad="50800" dist="38100" dir="2700000" algn="tl" rotWithShape="0">
                  <a:prstClr val="black">
                    <a:alpha val="40000"/>
                  </a:prstClr>
                </a:outerShdw>
              </a:effectLst>
            </p:spPr>
          </p:pic>
          <p:sp>
            <p:nvSpPr>
              <p:cNvPr id="14" name="Freeform 13"/>
              <p:cNvSpPr/>
              <p:nvPr/>
            </p:nvSpPr>
            <p:spPr>
              <a:xfrm>
                <a:off x="5418438" y="3725562"/>
                <a:ext cx="49460" cy="1272746"/>
              </a:xfrm>
              <a:custGeom>
                <a:avLst/>
                <a:gdLst>
                  <a:gd name="connsiteX0" fmla="*/ 420130 w 420130"/>
                  <a:gd name="connsiteY0" fmla="*/ 1272746 h 1272746"/>
                  <a:gd name="connsiteX1" fmla="*/ 0 w 420130"/>
                  <a:gd name="connsiteY1" fmla="*/ 1272746 h 1272746"/>
                  <a:gd name="connsiteX2" fmla="*/ 0 w 420130"/>
                  <a:gd name="connsiteY2" fmla="*/ 0 h 1272746"/>
                </a:gdLst>
                <a:ahLst/>
                <a:cxnLst>
                  <a:cxn ang="0">
                    <a:pos x="connsiteX0" y="connsiteY0"/>
                  </a:cxn>
                  <a:cxn ang="0">
                    <a:pos x="connsiteX1" y="connsiteY1"/>
                  </a:cxn>
                  <a:cxn ang="0">
                    <a:pos x="connsiteX2" y="connsiteY2"/>
                  </a:cxn>
                </a:cxnLst>
                <a:rect l="l" t="t" r="r" b="b"/>
                <a:pathLst>
                  <a:path w="420130" h="1272746">
                    <a:moveTo>
                      <a:pt x="420130" y="1272746"/>
                    </a:moveTo>
                    <a:lnTo>
                      <a:pt x="0" y="1272746"/>
                    </a:lnTo>
                    <a:lnTo>
                      <a:pt x="0" y="0"/>
                    </a:lnTo>
                  </a:path>
                </a:pathLst>
              </a:custGeom>
              <a:noFill/>
              <a:ln>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cxnSp>
          <p:nvCxnSpPr>
            <p:cNvPr id="27" name="Straight Connector 26"/>
            <p:cNvCxnSpPr/>
            <p:nvPr/>
          </p:nvCxnSpPr>
          <p:spPr>
            <a:xfrm>
              <a:off x="5528445" y="4997586"/>
              <a:ext cx="347193"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07801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089255" y="52918"/>
            <a:ext cx="4013535" cy="646331"/>
          </a:xfrm>
          <a:prstGeom prst="rect">
            <a:avLst/>
          </a:prstGeom>
          <a:noFill/>
        </p:spPr>
        <p:txBody>
          <a:bodyPr wrap="none" rtlCol="0">
            <a:spAutoFit/>
          </a:bodyPr>
          <a:lstStyle/>
          <a:p>
            <a:pPr algn="ctr"/>
            <a:r>
              <a:rPr lang="fr-FR" sz="3600" dirty="0" err="1">
                <a:latin typeface="+mj-lt"/>
              </a:rPr>
              <a:t>Subsurface</a:t>
            </a:r>
            <a:r>
              <a:rPr lang="fr-FR" sz="3600" dirty="0">
                <a:latin typeface="+mj-lt"/>
              </a:rPr>
              <a:t> structure</a:t>
            </a:r>
            <a:endParaRPr lang="en-GB" sz="3600" dirty="0">
              <a:latin typeface="+mj-lt"/>
            </a:endParaRPr>
          </a:p>
        </p:txBody>
      </p:sp>
      <p:sp>
        <p:nvSpPr>
          <p:cNvPr id="8" name="TextBox 7"/>
          <p:cNvSpPr txBox="1"/>
          <p:nvPr/>
        </p:nvSpPr>
        <p:spPr>
          <a:xfrm>
            <a:off x="197689" y="928371"/>
            <a:ext cx="3818258" cy="369332"/>
          </a:xfrm>
          <a:prstGeom prst="rect">
            <a:avLst/>
          </a:prstGeom>
          <a:noFill/>
        </p:spPr>
        <p:txBody>
          <a:bodyPr wrap="square" rtlCol="0">
            <a:spAutoFit/>
          </a:bodyPr>
          <a:lstStyle/>
          <a:p>
            <a:pPr marL="285750" indent="-285750">
              <a:buFont typeface="Arial" panose="020B0604020202020204" pitchFamily="34" charset="0"/>
              <a:buChar char="•"/>
            </a:pPr>
            <a:r>
              <a:rPr lang="fr-FR" dirty="0" smtClean="0">
                <a:latin typeface="+mj-lt"/>
              </a:rPr>
              <a:t>Data </a:t>
            </a:r>
            <a:r>
              <a:rPr lang="fr-FR" dirty="0" err="1" smtClean="0">
                <a:latin typeface="+mj-lt"/>
              </a:rPr>
              <a:t>from</a:t>
            </a:r>
            <a:r>
              <a:rPr lang="fr-FR" dirty="0" smtClean="0">
                <a:latin typeface="+mj-lt"/>
              </a:rPr>
              <a:t> </a:t>
            </a:r>
            <a:r>
              <a:rPr lang="fr-FR" dirty="0" err="1" smtClean="0">
                <a:latin typeface="+mj-lt"/>
              </a:rPr>
              <a:t>potash</a:t>
            </a:r>
            <a:r>
              <a:rPr lang="fr-FR" dirty="0" smtClean="0">
                <a:latin typeface="+mj-lt"/>
              </a:rPr>
              <a:t> </a:t>
            </a:r>
            <a:r>
              <a:rPr lang="fr-FR" dirty="0" err="1" smtClean="0">
                <a:latin typeface="+mj-lt"/>
              </a:rPr>
              <a:t>mining</a:t>
            </a:r>
            <a:r>
              <a:rPr lang="fr-FR" dirty="0" smtClean="0">
                <a:latin typeface="+mj-lt"/>
              </a:rPr>
              <a:t> </a:t>
            </a:r>
            <a:r>
              <a:rPr lang="fr-FR" dirty="0" err="1" smtClean="0">
                <a:latin typeface="+mj-lt"/>
              </a:rPr>
              <a:t>companies</a:t>
            </a:r>
            <a:endParaRPr lang="fr-FR" dirty="0" smtClean="0">
              <a:latin typeface="+mj-l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58048" y="811427"/>
            <a:ext cx="6109805" cy="6001265"/>
          </a:xfrm>
          <a:prstGeom prst="rect">
            <a:avLst/>
          </a:prstGeom>
          <a:effectLst>
            <a:outerShdw blurRad="50800" dist="38100" dir="2700000" algn="tl" rotWithShape="0">
              <a:prstClr val="black">
                <a:alpha val="40000"/>
              </a:prstClr>
            </a:outerShdw>
          </a:effectLst>
        </p:spPr>
      </p:pic>
      <p:sp>
        <p:nvSpPr>
          <p:cNvPr id="16" name="TextBox 15"/>
          <p:cNvSpPr txBox="1"/>
          <p:nvPr/>
        </p:nvSpPr>
        <p:spPr>
          <a:xfrm>
            <a:off x="8498725" y="1409881"/>
            <a:ext cx="1638077" cy="369332"/>
          </a:xfrm>
          <a:prstGeom prst="rect">
            <a:avLst/>
          </a:prstGeom>
          <a:noFill/>
        </p:spPr>
        <p:txBody>
          <a:bodyPr wrap="none" rtlCol="0">
            <a:spAutoFit/>
          </a:bodyPr>
          <a:lstStyle/>
          <a:p>
            <a:r>
              <a:rPr lang="fr-FR" dirty="0" err="1" smtClean="0">
                <a:solidFill>
                  <a:srgbClr val="FFFF99"/>
                </a:solidFill>
                <a:latin typeface="+mj-lt"/>
              </a:rPr>
              <a:t>Seismic</a:t>
            </a:r>
            <a:r>
              <a:rPr lang="fr-FR" dirty="0" smtClean="0">
                <a:solidFill>
                  <a:srgbClr val="FFFF99"/>
                </a:solidFill>
                <a:latin typeface="+mj-lt"/>
              </a:rPr>
              <a:t> profiles</a:t>
            </a:r>
          </a:p>
        </p:txBody>
      </p:sp>
      <p:sp>
        <p:nvSpPr>
          <p:cNvPr id="4" name="TextBox 3"/>
          <p:cNvSpPr txBox="1"/>
          <p:nvPr/>
        </p:nvSpPr>
        <p:spPr>
          <a:xfrm>
            <a:off x="6742700" y="999360"/>
            <a:ext cx="928459" cy="369332"/>
          </a:xfrm>
          <a:prstGeom prst="rect">
            <a:avLst/>
          </a:prstGeom>
          <a:noFill/>
        </p:spPr>
        <p:txBody>
          <a:bodyPr wrap="none" rtlCol="0">
            <a:spAutoFit/>
          </a:bodyPr>
          <a:lstStyle/>
          <a:p>
            <a:r>
              <a:rPr lang="fr-FR" dirty="0" err="1" smtClean="0">
                <a:latin typeface="+mj-lt"/>
              </a:rPr>
              <a:t>Drillings</a:t>
            </a:r>
            <a:endParaRPr lang="en-GB" dirty="0" smtClean="0">
              <a:latin typeface="+mj-lt"/>
            </a:endParaRPr>
          </a:p>
        </p:txBody>
      </p:sp>
      <p:sp>
        <p:nvSpPr>
          <p:cNvPr id="19" name="TextBox 18"/>
          <p:cNvSpPr txBox="1"/>
          <p:nvPr/>
        </p:nvSpPr>
        <p:spPr>
          <a:xfrm>
            <a:off x="10106541" y="5850905"/>
            <a:ext cx="1768302" cy="523220"/>
          </a:xfrm>
          <a:prstGeom prst="rect">
            <a:avLst/>
          </a:prstGeom>
          <a:noFill/>
        </p:spPr>
        <p:txBody>
          <a:bodyPr wrap="square" rtlCol="0">
            <a:spAutoFit/>
          </a:bodyPr>
          <a:lstStyle/>
          <a:p>
            <a:r>
              <a:rPr lang="fr-FR" sz="1400" b="1" dirty="0" err="1" smtClean="0">
                <a:solidFill>
                  <a:srgbClr val="FF0000"/>
                </a:solidFill>
                <a:latin typeface="+mj-lt"/>
              </a:rPr>
              <a:t>magmatic</a:t>
            </a:r>
            <a:r>
              <a:rPr lang="fr-FR" sz="1400" b="1" dirty="0" smtClean="0">
                <a:solidFill>
                  <a:srgbClr val="FF0000"/>
                </a:solidFill>
                <a:latin typeface="+mj-lt"/>
              </a:rPr>
              <a:t> intrusion</a:t>
            </a:r>
          </a:p>
          <a:p>
            <a:r>
              <a:rPr lang="fr-FR" sz="1400" b="1" dirty="0" err="1" smtClean="0">
                <a:solidFill>
                  <a:srgbClr val="FF0000"/>
                </a:solidFill>
                <a:latin typeface="+mj-lt"/>
              </a:rPr>
              <a:t>Oct-Nov</a:t>
            </a:r>
            <a:r>
              <a:rPr lang="fr-FR" sz="1400" b="1" dirty="0" smtClean="0">
                <a:solidFill>
                  <a:srgbClr val="FF0000"/>
                </a:solidFill>
                <a:latin typeface="+mj-lt"/>
              </a:rPr>
              <a:t> 2004</a:t>
            </a:r>
          </a:p>
        </p:txBody>
      </p:sp>
      <p:sp>
        <p:nvSpPr>
          <p:cNvPr id="20" name="TextBox 19"/>
          <p:cNvSpPr txBox="1"/>
          <p:nvPr/>
        </p:nvSpPr>
        <p:spPr>
          <a:xfrm>
            <a:off x="10604484" y="3812059"/>
            <a:ext cx="1033766" cy="523220"/>
          </a:xfrm>
          <a:prstGeom prst="rect">
            <a:avLst/>
          </a:prstGeom>
          <a:noFill/>
        </p:spPr>
        <p:txBody>
          <a:bodyPr wrap="square" rtlCol="0">
            <a:spAutoFit/>
          </a:bodyPr>
          <a:lstStyle/>
          <a:p>
            <a:r>
              <a:rPr lang="fr-FR" sz="1400" dirty="0" smtClean="0">
                <a:solidFill>
                  <a:schemeClr val="bg1"/>
                </a:solidFill>
                <a:latin typeface="+mj-lt"/>
              </a:rPr>
              <a:t>Yellow Lake</a:t>
            </a:r>
          </a:p>
          <a:p>
            <a:r>
              <a:rPr lang="fr-FR" sz="1400" dirty="0" smtClean="0">
                <a:solidFill>
                  <a:schemeClr val="bg1"/>
                </a:solidFill>
                <a:latin typeface="+mj-lt"/>
              </a:rPr>
              <a:t>fissure</a:t>
            </a:r>
          </a:p>
        </p:txBody>
      </p:sp>
      <p:sp>
        <p:nvSpPr>
          <p:cNvPr id="21" name="TextBox 20"/>
          <p:cNvSpPr txBox="1"/>
          <p:nvPr/>
        </p:nvSpPr>
        <p:spPr>
          <a:xfrm>
            <a:off x="9889174" y="2556175"/>
            <a:ext cx="1510814" cy="738664"/>
          </a:xfrm>
          <a:prstGeom prst="rect">
            <a:avLst/>
          </a:prstGeom>
          <a:noFill/>
        </p:spPr>
        <p:txBody>
          <a:bodyPr wrap="square" rtlCol="0">
            <a:spAutoFit/>
          </a:bodyPr>
          <a:lstStyle/>
          <a:p>
            <a:r>
              <a:rPr lang="fr-FR" sz="1400" b="1" dirty="0" smtClean="0">
                <a:solidFill>
                  <a:srgbClr val="FF0000"/>
                </a:solidFill>
                <a:latin typeface="+mj-lt"/>
              </a:rPr>
              <a:t>2004</a:t>
            </a:r>
          </a:p>
          <a:p>
            <a:r>
              <a:rPr lang="fr-FR" sz="1400" b="1" dirty="0" smtClean="0">
                <a:solidFill>
                  <a:srgbClr val="FF0000"/>
                </a:solidFill>
                <a:latin typeface="+mj-lt"/>
              </a:rPr>
              <a:t>magma</a:t>
            </a:r>
          </a:p>
          <a:p>
            <a:r>
              <a:rPr lang="fr-FR" sz="1400" b="1" dirty="0" smtClean="0">
                <a:solidFill>
                  <a:srgbClr val="FF0000"/>
                </a:solidFill>
                <a:latin typeface="+mj-lt"/>
              </a:rPr>
              <a:t>injection centre</a:t>
            </a:r>
            <a:endParaRPr lang="fr-CH" sz="1400" b="1" dirty="0">
              <a:solidFill>
                <a:srgbClr val="FF0000"/>
              </a:solidFill>
              <a:latin typeface="+mj-lt"/>
            </a:endParaRPr>
          </a:p>
        </p:txBody>
      </p:sp>
      <p:sp>
        <p:nvSpPr>
          <p:cNvPr id="22" name="TextBox 21"/>
          <p:cNvSpPr txBox="1"/>
          <p:nvPr/>
        </p:nvSpPr>
        <p:spPr>
          <a:xfrm>
            <a:off x="7275520" y="5351329"/>
            <a:ext cx="1633177" cy="523220"/>
          </a:xfrm>
          <a:prstGeom prst="rect">
            <a:avLst/>
          </a:prstGeom>
          <a:noFill/>
        </p:spPr>
        <p:txBody>
          <a:bodyPr wrap="square" rtlCol="0">
            <a:spAutoFit/>
          </a:bodyPr>
          <a:lstStyle/>
          <a:p>
            <a:r>
              <a:rPr lang="fr-FR" sz="1400" b="1" dirty="0" err="1" smtClean="0">
                <a:latin typeface="+mj-lt"/>
              </a:rPr>
              <a:t>Faults</a:t>
            </a:r>
            <a:r>
              <a:rPr lang="fr-FR" sz="1400" b="1" dirty="0" smtClean="0">
                <a:latin typeface="+mj-lt"/>
              </a:rPr>
              <a:t> </a:t>
            </a:r>
            <a:r>
              <a:rPr lang="fr-FR" sz="1400" b="1" dirty="0" err="1" smtClean="0">
                <a:latin typeface="+mj-lt"/>
              </a:rPr>
              <a:t>from</a:t>
            </a:r>
            <a:r>
              <a:rPr lang="fr-FR" sz="1400" b="1" dirty="0" smtClean="0">
                <a:latin typeface="+mj-lt"/>
              </a:rPr>
              <a:t> </a:t>
            </a:r>
            <a:r>
              <a:rPr lang="fr-FR" sz="1400" b="1" dirty="0" err="1" smtClean="0">
                <a:latin typeface="+mj-lt"/>
              </a:rPr>
              <a:t>seismics</a:t>
            </a:r>
            <a:r>
              <a:rPr lang="fr-FR" sz="1400" b="1" dirty="0" smtClean="0">
                <a:latin typeface="+mj-lt"/>
              </a:rPr>
              <a:t> </a:t>
            </a:r>
            <a:r>
              <a:rPr lang="fr-FR" sz="1400" b="1" dirty="0">
                <a:latin typeface="+mj-lt"/>
              </a:rPr>
              <a:t>a</a:t>
            </a:r>
            <a:r>
              <a:rPr lang="fr-FR" sz="1400" b="1" dirty="0" smtClean="0">
                <a:latin typeface="+mj-lt"/>
              </a:rPr>
              <a:t>nd 2004 </a:t>
            </a:r>
            <a:r>
              <a:rPr lang="fr-FR" sz="1400" b="1" dirty="0" err="1" smtClean="0">
                <a:latin typeface="+mj-lt"/>
              </a:rPr>
              <a:t>event</a:t>
            </a:r>
            <a:endParaRPr lang="fr-FR" sz="1400" b="1" dirty="0" smtClean="0">
              <a:latin typeface="+mj-lt"/>
            </a:endParaRPr>
          </a:p>
        </p:txBody>
      </p:sp>
      <p:cxnSp>
        <p:nvCxnSpPr>
          <p:cNvPr id="30" name="Straight Arrow Connector 29"/>
          <p:cNvCxnSpPr/>
          <p:nvPr/>
        </p:nvCxnSpPr>
        <p:spPr>
          <a:xfrm>
            <a:off x="5229517" y="1297703"/>
            <a:ext cx="0" cy="437764"/>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4972249" y="866816"/>
            <a:ext cx="495649" cy="369332"/>
          </a:xfrm>
          <a:prstGeom prst="rect">
            <a:avLst/>
          </a:prstGeom>
          <a:noFill/>
        </p:spPr>
        <p:txBody>
          <a:bodyPr wrap="none" rtlCol="0">
            <a:spAutoFit/>
          </a:bodyPr>
          <a:lstStyle/>
          <a:p>
            <a:pPr algn="ctr"/>
            <a:r>
              <a:rPr lang="fr-FR" dirty="0" smtClean="0">
                <a:latin typeface="+mj-lt"/>
              </a:rPr>
              <a:t>YLF</a:t>
            </a:r>
            <a:endParaRPr lang="en-GB" dirty="0" smtClean="0">
              <a:latin typeface="+mj-lt"/>
            </a:endParaRPr>
          </a:p>
        </p:txBody>
      </p:sp>
      <p:sp>
        <p:nvSpPr>
          <p:cNvPr id="34" name="TextBox 33"/>
          <p:cNvSpPr txBox="1"/>
          <p:nvPr/>
        </p:nvSpPr>
        <p:spPr>
          <a:xfrm>
            <a:off x="197688" y="5789349"/>
            <a:ext cx="4530359" cy="646331"/>
          </a:xfrm>
          <a:prstGeom prst="rect">
            <a:avLst/>
          </a:prstGeom>
          <a:noFill/>
        </p:spPr>
        <p:txBody>
          <a:bodyPr wrap="square" rtlCol="0">
            <a:spAutoFit/>
          </a:bodyPr>
          <a:lstStyle/>
          <a:p>
            <a:r>
              <a:rPr lang="fr-FR" dirty="0" smtClean="0">
                <a:latin typeface="+mj-lt"/>
              </a:rPr>
              <a:t>The </a:t>
            </a:r>
            <a:r>
              <a:rPr lang="fr-FR" dirty="0" err="1" smtClean="0">
                <a:latin typeface="+mj-lt"/>
              </a:rPr>
              <a:t>sedimentary</a:t>
            </a:r>
            <a:r>
              <a:rPr lang="fr-FR" dirty="0" smtClean="0">
                <a:latin typeface="+mj-lt"/>
              </a:rPr>
              <a:t> </a:t>
            </a:r>
            <a:r>
              <a:rPr lang="fr-FR" dirty="0" err="1" smtClean="0">
                <a:latin typeface="+mj-lt"/>
              </a:rPr>
              <a:t>sequence</a:t>
            </a:r>
            <a:r>
              <a:rPr lang="fr-FR" dirty="0" smtClean="0">
                <a:latin typeface="+mj-lt"/>
              </a:rPr>
              <a:t> </a:t>
            </a:r>
            <a:r>
              <a:rPr lang="fr-FR" dirty="0" err="1" smtClean="0">
                <a:latin typeface="+mj-lt"/>
              </a:rPr>
              <a:t>is</a:t>
            </a:r>
            <a:r>
              <a:rPr lang="fr-FR" dirty="0" smtClean="0">
                <a:latin typeface="+mj-lt"/>
              </a:rPr>
              <a:t> </a:t>
            </a:r>
            <a:r>
              <a:rPr lang="fr-FR" dirty="0" err="1" smtClean="0">
                <a:latin typeface="+mj-lt"/>
              </a:rPr>
              <a:t>uplifted</a:t>
            </a:r>
            <a:r>
              <a:rPr lang="fr-FR" dirty="0" smtClean="0">
                <a:latin typeface="+mj-lt"/>
              </a:rPr>
              <a:t> </a:t>
            </a:r>
            <a:r>
              <a:rPr lang="fr-FR" dirty="0" err="1" smtClean="0">
                <a:latin typeface="+mj-lt"/>
              </a:rPr>
              <a:t>toward</a:t>
            </a:r>
            <a:r>
              <a:rPr lang="fr-FR" dirty="0" smtClean="0">
                <a:latin typeface="+mj-lt"/>
              </a:rPr>
              <a:t> the </a:t>
            </a:r>
            <a:r>
              <a:rPr lang="fr-FR" dirty="0" err="1" smtClean="0">
                <a:latin typeface="+mj-lt"/>
              </a:rPr>
              <a:t>edge</a:t>
            </a:r>
            <a:r>
              <a:rPr lang="fr-FR" dirty="0" smtClean="0">
                <a:latin typeface="+mj-lt"/>
              </a:rPr>
              <a:t> of the Dallol mound</a:t>
            </a:r>
            <a:endParaRPr lang="en-GB" dirty="0" smtClean="0">
              <a:latin typeface="+mj-lt"/>
            </a:endParaRPr>
          </a:p>
        </p:txBody>
      </p:sp>
      <p:sp>
        <p:nvSpPr>
          <p:cNvPr id="2" name="TextBox 1"/>
          <p:cNvSpPr txBox="1"/>
          <p:nvPr/>
        </p:nvSpPr>
        <p:spPr>
          <a:xfrm>
            <a:off x="705135" y="4984892"/>
            <a:ext cx="2097049" cy="246221"/>
          </a:xfrm>
          <a:prstGeom prst="rect">
            <a:avLst/>
          </a:prstGeom>
          <a:noFill/>
        </p:spPr>
        <p:txBody>
          <a:bodyPr wrap="none" rtlCol="0">
            <a:spAutoFit/>
          </a:bodyPr>
          <a:lstStyle/>
          <a:p>
            <a:r>
              <a:rPr lang="en-GB" sz="1000" i="1" dirty="0" smtClean="0">
                <a:latin typeface="+mj-lt"/>
              </a:rPr>
              <a:t>YARA DALLOL data, </a:t>
            </a:r>
            <a:r>
              <a:rPr lang="en-GB" sz="1000" i="1" dirty="0" err="1" smtClean="0">
                <a:latin typeface="+mj-lt"/>
              </a:rPr>
              <a:t>Yara</a:t>
            </a:r>
            <a:r>
              <a:rPr lang="en-GB" sz="1000" i="1" dirty="0" smtClean="0">
                <a:latin typeface="+mj-lt"/>
              </a:rPr>
              <a:t> </a:t>
            </a:r>
            <a:r>
              <a:rPr lang="en-GB" sz="1000" i="1" dirty="0" err="1" smtClean="0">
                <a:latin typeface="+mj-lt"/>
              </a:rPr>
              <a:t>Dallol</a:t>
            </a:r>
            <a:r>
              <a:rPr lang="en-GB" sz="1000" i="1" dirty="0" smtClean="0">
                <a:latin typeface="+mj-lt"/>
              </a:rPr>
              <a:t> 2014</a:t>
            </a:r>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249" y="2330644"/>
            <a:ext cx="4215863" cy="2588455"/>
          </a:xfrm>
          <a:prstGeom prst="rect">
            <a:avLst/>
          </a:prstGeom>
          <a:effectLst>
            <a:outerShdw blurRad="50800" dist="38100" dir="2700000" algn="tl" rotWithShape="0">
              <a:prstClr val="black">
                <a:alpha val="40000"/>
              </a:prstClr>
            </a:outerShdw>
          </a:effectLst>
        </p:spPr>
      </p:pic>
      <p:cxnSp>
        <p:nvCxnSpPr>
          <p:cNvPr id="24" name="Straight Connector 23"/>
          <p:cNvCxnSpPr/>
          <p:nvPr/>
        </p:nvCxnSpPr>
        <p:spPr>
          <a:xfrm>
            <a:off x="9289576" y="1906137"/>
            <a:ext cx="599598" cy="1388702"/>
          </a:xfrm>
          <a:prstGeom prst="line">
            <a:avLst/>
          </a:prstGeom>
          <a:ln w="38100">
            <a:solidFill>
              <a:srgbClr val="FFFF66"/>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99570" y="1913027"/>
            <a:ext cx="418704" cy="276999"/>
          </a:xfrm>
          <a:prstGeom prst="rect">
            <a:avLst/>
          </a:prstGeom>
          <a:noFill/>
        </p:spPr>
        <p:txBody>
          <a:bodyPr wrap="none" rtlCol="0">
            <a:spAutoFit/>
          </a:bodyPr>
          <a:lstStyle/>
          <a:p>
            <a:r>
              <a:rPr lang="fr-FR" sz="1200" dirty="0" smtClean="0">
                <a:latin typeface="+mj-lt"/>
              </a:rPr>
              <a:t>NW</a:t>
            </a:r>
            <a:endParaRPr lang="en-GB" sz="1200" dirty="0" smtClean="0">
              <a:latin typeface="+mj-lt"/>
            </a:endParaRPr>
          </a:p>
        </p:txBody>
      </p:sp>
      <p:sp>
        <p:nvSpPr>
          <p:cNvPr id="26" name="TextBox 25"/>
          <p:cNvSpPr txBox="1"/>
          <p:nvPr/>
        </p:nvSpPr>
        <p:spPr>
          <a:xfrm>
            <a:off x="4643313" y="1913027"/>
            <a:ext cx="328936" cy="276999"/>
          </a:xfrm>
          <a:prstGeom prst="rect">
            <a:avLst/>
          </a:prstGeom>
          <a:noFill/>
        </p:spPr>
        <p:txBody>
          <a:bodyPr wrap="none" rtlCol="0">
            <a:spAutoFit/>
          </a:bodyPr>
          <a:lstStyle/>
          <a:p>
            <a:r>
              <a:rPr lang="fr-FR" sz="1200" dirty="0" smtClean="0">
                <a:latin typeface="+mj-lt"/>
              </a:rPr>
              <a:t>SE</a:t>
            </a:r>
            <a:endParaRPr lang="en-GB" sz="1200" dirty="0" smtClean="0">
              <a:latin typeface="+mj-lt"/>
            </a:endParaRPr>
          </a:p>
        </p:txBody>
      </p:sp>
    </p:spTree>
    <p:extLst>
      <p:ext uri="{BB962C8B-B14F-4D97-AF65-F5344CB8AC3E}">
        <p14:creationId xmlns:p14="http://schemas.microsoft.com/office/powerpoint/2010/main" val="36278938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4451334" y="52918"/>
            <a:ext cx="3289362" cy="646331"/>
          </a:xfrm>
          <a:prstGeom prst="rect">
            <a:avLst/>
          </a:prstGeom>
          <a:noFill/>
        </p:spPr>
        <p:txBody>
          <a:bodyPr wrap="none" rtlCol="0">
            <a:spAutoFit/>
          </a:bodyPr>
          <a:lstStyle/>
          <a:p>
            <a:pPr algn="ctr"/>
            <a:r>
              <a:rPr lang="fr-FR" sz="3600" dirty="0" err="1" smtClean="0">
                <a:latin typeface="+mj-lt"/>
              </a:rPr>
              <a:t>Geologic</a:t>
            </a:r>
            <a:r>
              <a:rPr lang="fr-FR" sz="3600" dirty="0" smtClean="0">
                <a:latin typeface="+mj-lt"/>
              </a:rPr>
              <a:t> </a:t>
            </a:r>
            <a:r>
              <a:rPr lang="fr-FR" sz="3600" dirty="0" err="1" smtClean="0">
                <a:latin typeface="+mj-lt"/>
              </a:rPr>
              <a:t>context</a:t>
            </a:r>
            <a:endParaRPr lang="en-GB" sz="3600" dirty="0">
              <a:latin typeface="+mj-lt"/>
            </a:endParaRPr>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531" y="1276852"/>
            <a:ext cx="3866499" cy="5126079"/>
          </a:xfrm>
          <a:prstGeom prst="rect">
            <a:avLst/>
          </a:prstGeom>
          <a:effectLst>
            <a:outerShdw blurRad="50800" dist="38100" dir="2700000" algn="tl" rotWithShape="0">
              <a:prstClr val="black">
                <a:alpha val="40000"/>
              </a:prstClr>
            </a:outerShdw>
          </a:effectLst>
        </p:spPr>
      </p:pic>
      <p:sp>
        <p:nvSpPr>
          <p:cNvPr id="57" name="TextBox 56"/>
          <p:cNvSpPr txBox="1"/>
          <p:nvPr/>
        </p:nvSpPr>
        <p:spPr>
          <a:xfrm>
            <a:off x="2329094" y="6425054"/>
            <a:ext cx="1338828" cy="246221"/>
          </a:xfrm>
          <a:prstGeom prst="rect">
            <a:avLst/>
          </a:prstGeom>
          <a:noFill/>
        </p:spPr>
        <p:txBody>
          <a:bodyPr wrap="none" rtlCol="0">
            <a:spAutoFit/>
          </a:bodyPr>
          <a:lstStyle/>
          <a:p>
            <a:r>
              <a:rPr lang="fr-FR" sz="1000" i="1" dirty="0" err="1" smtClean="0">
                <a:latin typeface="+mj-lt"/>
              </a:rPr>
              <a:t>after</a:t>
            </a:r>
            <a:r>
              <a:rPr lang="fr-FR" sz="1000" i="1" dirty="0" smtClean="0">
                <a:latin typeface="+mj-lt"/>
              </a:rPr>
              <a:t> Mège et al. 2015</a:t>
            </a:r>
            <a:endParaRPr lang="en-GB" sz="1000" i="1" dirty="0" smtClean="0">
              <a:latin typeface="+mj-lt"/>
            </a:endParaRPr>
          </a:p>
        </p:txBody>
      </p:sp>
      <p:grpSp>
        <p:nvGrpSpPr>
          <p:cNvPr id="3" name="Group 2"/>
          <p:cNvGrpSpPr/>
          <p:nvPr/>
        </p:nvGrpSpPr>
        <p:grpSpPr>
          <a:xfrm>
            <a:off x="3986478" y="1358059"/>
            <a:ext cx="8167356" cy="4881555"/>
            <a:chOff x="1310725" y="817236"/>
            <a:chExt cx="10031580" cy="5995785"/>
          </a:xfrm>
        </p:grpSpPr>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0401" y="817236"/>
              <a:ext cx="8141904" cy="5995785"/>
            </a:xfrm>
            <a:prstGeom prst="rect">
              <a:avLst/>
            </a:prstGeom>
            <a:effectLst>
              <a:outerShdw blurRad="50800" dist="38100" dir="5400000" algn="t" rotWithShape="0">
                <a:prstClr val="black">
                  <a:alpha val="40000"/>
                </a:prstClr>
              </a:outerShdw>
            </a:effectLst>
          </p:spPr>
        </p:pic>
        <p:sp>
          <p:nvSpPr>
            <p:cNvPr id="27" name="TextBox 26"/>
            <p:cNvSpPr txBox="1"/>
            <p:nvPr/>
          </p:nvSpPr>
          <p:spPr>
            <a:xfrm>
              <a:off x="1919035" y="3750480"/>
              <a:ext cx="1288049" cy="378028"/>
            </a:xfrm>
            <a:prstGeom prst="rect">
              <a:avLst/>
            </a:prstGeom>
            <a:noFill/>
          </p:spPr>
          <p:txBody>
            <a:bodyPr wrap="none" rtlCol="0">
              <a:spAutoFit/>
            </a:bodyPr>
            <a:lstStyle/>
            <a:p>
              <a:pPr algn="r"/>
              <a:r>
                <a:rPr lang="fr-FR" sz="1400" dirty="0" smtClean="0">
                  <a:latin typeface="+mj-lt"/>
                </a:rPr>
                <a:t>Dallol </a:t>
              </a:r>
              <a:r>
                <a:rPr lang="fr-FR" sz="1400" dirty="0" err="1" smtClean="0">
                  <a:latin typeface="+mj-lt"/>
                </a:rPr>
                <a:t>dome</a:t>
              </a:r>
              <a:endParaRPr lang="en-GB" sz="1400" dirty="0" smtClean="0">
                <a:latin typeface="+mj-lt"/>
              </a:endParaRPr>
            </a:p>
          </p:txBody>
        </p:sp>
        <p:sp>
          <p:nvSpPr>
            <p:cNvPr id="28" name="TextBox 27"/>
            <p:cNvSpPr txBox="1"/>
            <p:nvPr/>
          </p:nvSpPr>
          <p:spPr>
            <a:xfrm>
              <a:off x="2323445" y="6061298"/>
              <a:ext cx="883640" cy="378028"/>
            </a:xfrm>
            <a:prstGeom prst="rect">
              <a:avLst/>
            </a:prstGeom>
            <a:noFill/>
          </p:spPr>
          <p:txBody>
            <a:bodyPr wrap="none" rtlCol="0">
              <a:spAutoFit/>
            </a:bodyPr>
            <a:lstStyle/>
            <a:p>
              <a:pPr algn="r"/>
              <a:r>
                <a:rPr lang="fr-FR" sz="1400" dirty="0" err="1" smtClean="0">
                  <a:latin typeface="+mj-lt"/>
                </a:rPr>
                <a:t>Erta’ale</a:t>
              </a:r>
              <a:endParaRPr lang="en-GB" sz="1400" dirty="0" smtClean="0">
                <a:latin typeface="+mj-lt"/>
              </a:endParaRPr>
            </a:p>
          </p:txBody>
        </p:sp>
        <p:sp>
          <p:nvSpPr>
            <p:cNvPr id="29" name="TextBox 28"/>
            <p:cNvSpPr txBox="1"/>
            <p:nvPr/>
          </p:nvSpPr>
          <p:spPr>
            <a:xfrm>
              <a:off x="2160186" y="4990339"/>
              <a:ext cx="1046899" cy="378028"/>
            </a:xfrm>
            <a:prstGeom prst="rect">
              <a:avLst/>
            </a:prstGeom>
            <a:noFill/>
          </p:spPr>
          <p:txBody>
            <a:bodyPr wrap="none" rtlCol="0">
              <a:spAutoFit/>
            </a:bodyPr>
            <a:lstStyle/>
            <a:p>
              <a:pPr algn="r"/>
              <a:r>
                <a:rPr lang="fr-FR" sz="1400" dirty="0" smtClean="0">
                  <a:latin typeface="+mj-lt"/>
                </a:rPr>
                <a:t>Gada ‘ale</a:t>
              </a:r>
              <a:endParaRPr lang="en-GB" sz="1400" dirty="0" smtClean="0">
                <a:latin typeface="+mj-lt"/>
              </a:endParaRPr>
            </a:p>
          </p:txBody>
        </p:sp>
        <p:sp>
          <p:nvSpPr>
            <p:cNvPr id="30" name="TextBox 29"/>
            <p:cNvSpPr txBox="1"/>
            <p:nvPr/>
          </p:nvSpPr>
          <p:spPr>
            <a:xfrm>
              <a:off x="1310725" y="4440692"/>
              <a:ext cx="1896359" cy="378028"/>
            </a:xfrm>
            <a:prstGeom prst="rect">
              <a:avLst/>
            </a:prstGeom>
            <a:noFill/>
          </p:spPr>
          <p:txBody>
            <a:bodyPr wrap="none" rtlCol="0">
              <a:spAutoFit/>
            </a:bodyPr>
            <a:lstStyle/>
            <a:p>
              <a:pPr algn="r"/>
              <a:r>
                <a:rPr lang="fr-FR" sz="1400" dirty="0" smtClean="0">
                  <a:latin typeface="+mj-lt"/>
                </a:rPr>
                <a:t>Lake </a:t>
              </a:r>
              <a:r>
                <a:rPr lang="fr-FR" sz="1400" dirty="0" err="1" smtClean="0">
                  <a:latin typeface="+mj-lt"/>
                </a:rPr>
                <a:t>Karum</a:t>
              </a:r>
              <a:r>
                <a:rPr lang="fr-FR" sz="1400" dirty="0" smtClean="0">
                  <a:latin typeface="+mj-lt"/>
                </a:rPr>
                <a:t> (Asale)</a:t>
              </a:r>
              <a:endParaRPr lang="en-GB" sz="1400" dirty="0" smtClean="0">
                <a:latin typeface="+mj-lt"/>
              </a:endParaRPr>
            </a:p>
          </p:txBody>
        </p:sp>
        <p:sp>
          <p:nvSpPr>
            <p:cNvPr id="33" name="TextBox 32"/>
            <p:cNvSpPr txBox="1"/>
            <p:nvPr/>
          </p:nvSpPr>
          <p:spPr>
            <a:xfrm>
              <a:off x="1966288" y="2580035"/>
              <a:ext cx="1240797" cy="378028"/>
            </a:xfrm>
            <a:prstGeom prst="rect">
              <a:avLst/>
            </a:prstGeom>
            <a:noFill/>
          </p:spPr>
          <p:txBody>
            <a:bodyPr wrap="none" rtlCol="0">
              <a:spAutoFit/>
            </a:bodyPr>
            <a:lstStyle/>
            <a:p>
              <a:pPr algn="r"/>
              <a:r>
                <a:rPr lang="fr-FR" sz="1400" dirty="0" smtClean="0">
                  <a:latin typeface="+mj-lt"/>
                </a:rPr>
                <a:t>Gulf of </a:t>
              </a:r>
              <a:r>
                <a:rPr lang="fr-FR" sz="1400" dirty="0" err="1" smtClean="0">
                  <a:latin typeface="+mj-lt"/>
                </a:rPr>
                <a:t>Zula</a:t>
              </a:r>
              <a:endParaRPr lang="en-GB" sz="1400" dirty="0" smtClean="0">
                <a:latin typeface="+mj-lt"/>
              </a:endParaRPr>
            </a:p>
          </p:txBody>
        </p:sp>
        <p:sp>
          <p:nvSpPr>
            <p:cNvPr id="35" name="TextBox 34"/>
            <p:cNvSpPr txBox="1"/>
            <p:nvPr/>
          </p:nvSpPr>
          <p:spPr>
            <a:xfrm>
              <a:off x="1911475" y="3069061"/>
              <a:ext cx="1295610" cy="378028"/>
            </a:xfrm>
            <a:prstGeom prst="rect">
              <a:avLst/>
            </a:prstGeom>
            <a:noFill/>
          </p:spPr>
          <p:txBody>
            <a:bodyPr wrap="none" rtlCol="0">
              <a:spAutoFit/>
            </a:bodyPr>
            <a:lstStyle/>
            <a:p>
              <a:pPr algn="r"/>
              <a:r>
                <a:rPr lang="fr-FR" sz="1400" dirty="0" err="1" smtClean="0">
                  <a:latin typeface="+mj-lt"/>
                </a:rPr>
                <a:t>Alid</a:t>
              </a:r>
              <a:r>
                <a:rPr lang="fr-FR" sz="1400" dirty="0" smtClean="0">
                  <a:latin typeface="+mj-lt"/>
                </a:rPr>
                <a:t> </a:t>
              </a:r>
              <a:r>
                <a:rPr lang="fr-FR" sz="1400" dirty="0" err="1" smtClean="0">
                  <a:latin typeface="+mj-lt"/>
                </a:rPr>
                <a:t>volcano</a:t>
              </a:r>
              <a:endParaRPr lang="en-GB" sz="1400" dirty="0" smtClean="0">
                <a:latin typeface="+mj-lt"/>
              </a:endParaRPr>
            </a:p>
          </p:txBody>
        </p:sp>
        <p:cxnSp>
          <p:nvCxnSpPr>
            <p:cNvPr id="37" name="Straight Connector 36"/>
            <p:cNvCxnSpPr/>
            <p:nvPr/>
          </p:nvCxnSpPr>
          <p:spPr>
            <a:xfrm flipH="1">
              <a:off x="2037247" y="3104536"/>
              <a:ext cx="486499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2095409" y="2919870"/>
              <a:ext cx="509443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1435579" y="4788622"/>
              <a:ext cx="58357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2037248" y="4071360"/>
              <a:ext cx="523410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2258904" y="5022138"/>
              <a:ext cx="482769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2380868" y="6391279"/>
              <a:ext cx="51040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8620431" y="3519647"/>
              <a:ext cx="2034418" cy="453633"/>
            </a:xfrm>
            <a:prstGeom prst="rect">
              <a:avLst/>
            </a:prstGeom>
            <a:noFill/>
          </p:spPr>
          <p:txBody>
            <a:bodyPr wrap="none" rtlCol="0">
              <a:spAutoFit/>
            </a:bodyPr>
            <a:lstStyle/>
            <a:p>
              <a:r>
                <a:rPr lang="fr-FR" dirty="0" smtClean="0">
                  <a:solidFill>
                    <a:schemeClr val="bg1"/>
                  </a:solidFill>
                  <a:latin typeface="+mj-lt"/>
                </a:rPr>
                <a:t>DANAKIL BLOCK</a:t>
              </a:r>
              <a:endParaRPr lang="en-GB" dirty="0" smtClean="0">
                <a:solidFill>
                  <a:schemeClr val="bg1"/>
                </a:solidFill>
                <a:latin typeface="+mj-lt"/>
              </a:endParaRPr>
            </a:p>
          </p:txBody>
        </p:sp>
        <p:sp>
          <p:nvSpPr>
            <p:cNvPr id="59" name="TextBox 58"/>
            <p:cNvSpPr txBox="1"/>
            <p:nvPr/>
          </p:nvSpPr>
          <p:spPr>
            <a:xfrm>
              <a:off x="3477981" y="3356938"/>
              <a:ext cx="990977" cy="461665"/>
            </a:xfrm>
            <a:prstGeom prst="rect">
              <a:avLst/>
            </a:prstGeom>
            <a:noFill/>
          </p:spPr>
          <p:txBody>
            <a:bodyPr wrap="none" rtlCol="0">
              <a:spAutoFit/>
            </a:bodyPr>
            <a:lstStyle/>
            <a:p>
              <a:r>
                <a:rPr lang="fr-FR" dirty="0" smtClean="0">
                  <a:solidFill>
                    <a:schemeClr val="bg1"/>
                  </a:solidFill>
                  <a:latin typeface="+mj-lt"/>
                </a:rPr>
                <a:t>NUBIA</a:t>
              </a:r>
              <a:endParaRPr lang="en-GB" dirty="0" smtClean="0">
                <a:solidFill>
                  <a:schemeClr val="bg1"/>
                </a:solidFill>
                <a:latin typeface="+mj-lt"/>
              </a:endParaRPr>
            </a:p>
          </p:txBody>
        </p:sp>
        <p:sp>
          <p:nvSpPr>
            <p:cNvPr id="60" name="TextBox 59"/>
            <p:cNvSpPr txBox="1"/>
            <p:nvPr/>
          </p:nvSpPr>
          <p:spPr>
            <a:xfrm>
              <a:off x="1917472" y="1078646"/>
              <a:ext cx="817000" cy="378028"/>
            </a:xfrm>
            <a:prstGeom prst="rect">
              <a:avLst/>
            </a:prstGeom>
            <a:noFill/>
          </p:spPr>
          <p:txBody>
            <a:bodyPr wrap="square" rtlCol="0">
              <a:spAutoFit/>
            </a:bodyPr>
            <a:lstStyle/>
            <a:p>
              <a:r>
                <a:rPr lang="fr-FR" sz="1400" dirty="0" err="1" smtClean="0">
                  <a:latin typeface="+mj-lt"/>
                </a:rPr>
                <a:t>North</a:t>
              </a:r>
              <a:endParaRPr lang="en-GB" sz="1400" dirty="0" smtClean="0">
                <a:latin typeface="+mj-lt"/>
              </a:endParaRPr>
            </a:p>
          </p:txBody>
        </p:sp>
        <p:cxnSp>
          <p:nvCxnSpPr>
            <p:cNvPr id="61" name="Straight Arrow Connector 60"/>
            <p:cNvCxnSpPr/>
            <p:nvPr/>
          </p:nvCxnSpPr>
          <p:spPr>
            <a:xfrm flipV="1">
              <a:off x="2925374" y="933855"/>
              <a:ext cx="0" cy="622571"/>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28180531"/>
      </p:ext>
    </p:extLst>
  </p:cSld>
  <p:clrMapOvr>
    <a:masterClrMapping/>
  </p:clrMapOvr>
  <mc:AlternateContent xmlns:mc="http://schemas.openxmlformats.org/markup-compatibility/2006">
    <mc:Choice xmlns:p14="http://schemas.microsoft.com/office/powerpoint/2010/main" Requires="p14">
      <p:transition spd="slow" p14:dur="2000" advTm="38111"/>
    </mc:Choice>
    <mc:Fallback>
      <p:transition spd="slow" advTm="38111"/>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089255" y="52918"/>
            <a:ext cx="4013535" cy="646331"/>
          </a:xfrm>
          <a:prstGeom prst="rect">
            <a:avLst/>
          </a:prstGeom>
          <a:noFill/>
        </p:spPr>
        <p:txBody>
          <a:bodyPr wrap="none" rtlCol="0">
            <a:spAutoFit/>
          </a:bodyPr>
          <a:lstStyle/>
          <a:p>
            <a:pPr algn="ctr"/>
            <a:r>
              <a:rPr lang="fr-FR" sz="3600" dirty="0" err="1"/>
              <a:t>Subsurface</a:t>
            </a:r>
            <a:r>
              <a:rPr lang="fr-FR" sz="3600" dirty="0"/>
              <a:t> structure</a:t>
            </a:r>
            <a:endParaRPr lang="en-GB" sz="3600" dirty="0"/>
          </a:p>
        </p:txBody>
      </p:sp>
      <p:sp>
        <p:nvSpPr>
          <p:cNvPr id="8" name="TextBox 7"/>
          <p:cNvSpPr txBox="1"/>
          <p:nvPr/>
        </p:nvSpPr>
        <p:spPr>
          <a:xfrm>
            <a:off x="1000879" y="1917520"/>
            <a:ext cx="3855326" cy="646331"/>
          </a:xfrm>
          <a:prstGeom prst="rect">
            <a:avLst/>
          </a:prstGeom>
          <a:noFill/>
        </p:spPr>
        <p:txBody>
          <a:bodyPr wrap="square" rtlCol="0">
            <a:spAutoFit/>
          </a:bodyPr>
          <a:lstStyle/>
          <a:p>
            <a:r>
              <a:rPr lang="en-GB" dirty="0" smtClean="0">
                <a:latin typeface="+mj-lt"/>
              </a:rPr>
              <a:t>2004 </a:t>
            </a:r>
            <a:r>
              <a:rPr lang="en-GB" dirty="0">
                <a:latin typeface="+mj-lt"/>
              </a:rPr>
              <a:t>Mogi source below </a:t>
            </a:r>
            <a:r>
              <a:rPr lang="en-GB" dirty="0" smtClean="0">
                <a:latin typeface="+mj-lt"/>
              </a:rPr>
              <a:t>Mount Dallol</a:t>
            </a:r>
          </a:p>
          <a:p>
            <a:r>
              <a:rPr lang="en-GB" dirty="0" smtClean="0">
                <a:latin typeface="+mj-lt"/>
              </a:rPr>
              <a:t>is at depth ca. 2.4 km </a:t>
            </a:r>
            <a:endParaRPr lang="en-GB" dirty="0">
              <a:latin typeface="+mj-lt"/>
            </a:endParaRPr>
          </a:p>
        </p:txBody>
      </p:sp>
      <p:sp>
        <p:nvSpPr>
          <p:cNvPr id="11" name="TextBox 10"/>
          <p:cNvSpPr txBox="1"/>
          <p:nvPr/>
        </p:nvSpPr>
        <p:spPr>
          <a:xfrm>
            <a:off x="197688" y="928371"/>
            <a:ext cx="5432327" cy="369332"/>
          </a:xfrm>
          <a:prstGeom prst="rect">
            <a:avLst/>
          </a:prstGeom>
          <a:noFill/>
        </p:spPr>
        <p:txBody>
          <a:bodyPr wrap="square" rtlCol="0">
            <a:spAutoFit/>
          </a:bodyPr>
          <a:lstStyle/>
          <a:p>
            <a:pPr marL="285750" indent="-285750">
              <a:buFont typeface="Arial" panose="020B0604020202020204" pitchFamily="34" charset="0"/>
              <a:buChar char="•"/>
            </a:pPr>
            <a:r>
              <a:rPr lang="fr-FR" dirty="0" err="1">
                <a:latin typeface="+mj-lt"/>
              </a:rPr>
              <a:t>Interferometric</a:t>
            </a:r>
            <a:r>
              <a:rPr lang="fr-FR" dirty="0">
                <a:latin typeface="+mj-lt"/>
              </a:rPr>
              <a:t> </a:t>
            </a:r>
            <a:r>
              <a:rPr lang="fr-FR" dirty="0" err="1">
                <a:latin typeface="+mj-lt"/>
              </a:rPr>
              <a:t>modelling</a:t>
            </a:r>
            <a:endParaRPr lang="fr-FR" dirty="0">
              <a:latin typeface="+mj-lt"/>
            </a:endParaRP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58048" y="811427"/>
            <a:ext cx="6109805" cy="6001265"/>
          </a:xfrm>
          <a:prstGeom prst="rect">
            <a:avLst/>
          </a:prstGeom>
          <a:effectLst>
            <a:outerShdw blurRad="50800" dist="38100" dir="2700000" algn="tl" rotWithShape="0">
              <a:prstClr val="black">
                <a:alpha val="40000"/>
              </a:prstClr>
            </a:outerShdw>
          </a:effectLst>
        </p:spPr>
      </p:pic>
      <p:sp>
        <p:nvSpPr>
          <p:cNvPr id="13" name="TextBox 12"/>
          <p:cNvSpPr txBox="1"/>
          <p:nvPr/>
        </p:nvSpPr>
        <p:spPr>
          <a:xfrm>
            <a:off x="8498725" y="1409881"/>
            <a:ext cx="1638077" cy="369332"/>
          </a:xfrm>
          <a:prstGeom prst="rect">
            <a:avLst/>
          </a:prstGeom>
          <a:noFill/>
        </p:spPr>
        <p:txBody>
          <a:bodyPr wrap="none" rtlCol="0">
            <a:spAutoFit/>
          </a:bodyPr>
          <a:lstStyle/>
          <a:p>
            <a:r>
              <a:rPr lang="fr-FR" dirty="0" err="1" smtClean="0">
                <a:solidFill>
                  <a:srgbClr val="FFFF99"/>
                </a:solidFill>
                <a:latin typeface="+mj-lt"/>
              </a:rPr>
              <a:t>Seismic</a:t>
            </a:r>
            <a:r>
              <a:rPr lang="fr-FR" dirty="0" smtClean="0">
                <a:solidFill>
                  <a:srgbClr val="FFFF99"/>
                </a:solidFill>
                <a:latin typeface="+mj-lt"/>
              </a:rPr>
              <a:t> profiles</a:t>
            </a:r>
          </a:p>
        </p:txBody>
      </p:sp>
      <p:sp>
        <p:nvSpPr>
          <p:cNvPr id="14" name="TextBox 13"/>
          <p:cNvSpPr txBox="1"/>
          <p:nvPr/>
        </p:nvSpPr>
        <p:spPr>
          <a:xfrm>
            <a:off x="6742700" y="999360"/>
            <a:ext cx="928459" cy="369332"/>
          </a:xfrm>
          <a:prstGeom prst="rect">
            <a:avLst/>
          </a:prstGeom>
          <a:noFill/>
        </p:spPr>
        <p:txBody>
          <a:bodyPr wrap="none" rtlCol="0">
            <a:spAutoFit/>
          </a:bodyPr>
          <a:lstStyle/>
          <a:p>
            <a:r>
              <a:rPr lang="fr-FR" dirty="0" err="1" smtClean="0">
                <a:latin typeface="+mj-lt"/>
              </a:rPr>
              <a:t>Drillings</a:t>
            </a:r>
            <a:endParaRPr lang="en-GB" dirty="0" smtClean="0">
              <a:latin typeface="+mj-lt"/>
            </a:endParaRPr>
          </a:p>
        </p:txBody>
      </p:sp>
      <p:sp>
        <p:nvSpPr>
          <p:cNvPr id="15" name="TextBox 14"/>
          <p:cNvSpPr txBox="1"/>
          <p:nvPr/>
        </p:nvSpPr>
        <p:spPr>
          <a:xfrm>
            <a:off x="10604484" y="3812059"/>
            <a:ext cx="1033766" cy="523220"/>
          </a:xfrm>
          <a:prstGeom prst="rect">
            <a:avLst/>
          </a:prstGeom>
          <a:noFill/>
        </p:spPr>
        <p:txBody>
          <a:bodyPr wrap="square" rtlCol="0">
            <a:spAutoFit/>
          </a:bodyPr>
          <a:lstStyle/>
          <a:p>
            <a:r>
              <a:rPr lang="fr-FR" sz="1400" dirty="0" smtClean="0">
                <a:solidFill>
                  <a:schemeClr val="bg1"/>
                </a:solidFill>
                <a:latin typeface="+mj-lt"/>
              </a:rPr>
              <a:t>Yellow Lake</a:t>
            </a:r>
          </a:p>
          <a:p>
            <a:r>
              <a:rPr lang="fr-FR" sz="1400" dirty="0" smtClean="0">
                <a:solidFill>
                  <a:schemeClr val="bg1"/>
                </a:solidFill>
                <a:latin typeface="+mj-lt"/>
              </a:rPr>
              <a:t>fissure</a:t>
            </a:r>
          </a:p>
        </p:txBody>
      </p:sp>
      <p:sp>
        <p:nvSpPr>
          <p:cNvPr id="17" name="TextBox 16"/>
          <p:cNvSpPr txBox="1"/>
          <p:nvPr/>
        </p:nvSpPr>
        <p:spPr>
          <a:xfrm>
            <a:off x="9889174" y="2556175"/>
            <a:ext cx="1510814" cy="738664"/>
          </a:xfrm>
          <a:prstGeom prst="rect">
            <a:avLst/>
          </a:prstGeom>
          <a:noFill/>
        </p:spPr>
        <p:txBody>
          <a:bodyPr wrap="square" rtlCol="0">
            <a:spAutoFit/>
          </a:bodyPr>
          <a:lstStyle/>
          <a:p>
            <a:r>
              <a:rPr lang="fr-FR" sz="1400" b="1" dirty="0" smtClean="0">
                <a:solidFill>
                  <a:srgbClr val="FF0000"/>
                </a:solidFill>
                <a:latin typeface="+mj-lt"/>
              </a:rPr>
              <a:t>2004</a:t>
            </a:r>
          </a:p>
          <a:p>
            <a:r>
              <a:rPr lang="fr-FR" sz="1400" b="1" dirty="0" smtClean="0">
                <a:solidFill>
                  <a:srgbClr val="FF0000"/>
                </a:solidFill>
                <a:latin typeface="+mj-lt"/>
              </a:rPr>
              <a:t>magma</a:t>
            </a:r>
          </a:p>
          <a:p>
            <a:r>
              <a:rPr lang="fr-FR" sz="1400" b="1" dirty="0" smtClean="0">
                <a:solidFill>
                  <a:srgbClr val="FF0000"/>
                </a:solidFill>
                <a:latin typeface="+mj-lt"/>
              </a:rPr>
              <a:t>injection centre</a:t>
            </a:r>
            <a:endParaRPr lang="fr-CH" sz="1400" b="1" dirty="0">
              <a:solidFill>
                <a:srgbClr val="FF0000"/>
              </a:solidFill>
              <a:latin typeface="+mj-lt"/>
            </a:endParaRPr>
          </a:p>
        </p:txBody>
      </p:sp>
      <p:sp>
        <p:nvSpPr>
          <p:cNvPr id="18" name="TextBox 17"/>
          <p:cNvSpPr txBox="1"/>
          <p:nvPr/>
        </p:nvSpPr>
        <p:spPr>
          <a:xfrm>
            <a:off x="7275520" y="5351329"/>
            <a:ext cx="1633177" cy="523220"/>
          </a:xfrm>
          <a:prstGeom prst="rect">
            <a:avLst/>
          </a:prstGeom>
          <a:noFill/>
        </p:spPr>
        <p:txBody>
          <a:bodyPr wrap="square" rtlCol="0">
            <a:spAutoFit/>
          </a:bodyPr>
          <a:lstStyle/>
          <a:p>
            <a:r>
              <a:rPr lang="fr-FR" sz="1400" b="1" dirty="0" err="1" smtClean="0">
                <a:latin typeface="+mj-lt"/>
              </a:rPr>
              <a:t>Faults</a:t>
            </a:r>
            <a:r>
              <a:rPr lang="fr-FR" sz="1400" b="1" dirty="0" smtClean="0">
                <a:latin typeface="+mj-lt"/>
              </a:rPr>
              <a:t> </a:t>
            </a:r>
            <a:r>
              <a:rPr lang="fr-FR" sz="1400" b="1" dirty="0" err="1" smtClean="0">
                <a:latin typeface="+mj-lt"/>
              </a:rPr>
              <a:t>from</a:t>
            </a:r>
            <a:r>
              <a:rPr lang="fr-FR" sz="1400" b="1" dirty="0" smtClean="0">
                <a:latin typeface="+mj-lt"/>
              </a:rPr>
              <a:t> </a:t>
            </a:r>
            <a:r>
              <a:rPr lang="fr-FR" sz="1400" b="1" dirty="0" err="1" smtClean="0">
                <a:latin typeface="+mj-lt"/>
              </a:rPr>
              <a:t>seismics</a:t>
            </a:r>
            <a:r>
              <a:rPr lang="fr-FR" sz="1400" b="1" dirty="0" smtClean="0">
                <a:latin typeface="+mj-lt"/>
              </a:rPr>
              <a:t> </a:t>
            </a:r>
            <a:r>
              <a:rPr lang="fr-FR" sz="1400" b="1" dirty="0">
                <a:latin typeface="+mj-lt"/>
              </a:rPr>
              <a:t>a</a:t>
            </a:r>
            <a:r>
              <a:rPr lang="fr-FR" sz="1400" b="1" dirty="0" smtClean="0">
                <a:latin typeface="+mj-lt"/>
              </a:rPr>
              <a:t>nd 2004 </a:t>
            </a:r>
            <a:r>
              <a:rPr lang="fr-FR" sz="1400" b="1" dirty="0" err="1" smtClean="0">
                <a:latin typeface="+mj-lt"/>
              </a:rPr>
              <a:t>event</a:t>
            </a:r>
            <a:endParaRPr lang="fr-FR" sz="1400" b="1" dirty="0" smtClean="0">
              <a:latin typeface="+mj-lt"/>
            </a:endParaRPr>
          </a:p>
        </p:txBody>
      </p:sp>
      <p:cxnSp>
        <p:nvCxnSpPr>
          <p:cNvPr id="23" name="Straight Connector 22"/>
          <p:cNvCxnSpPr/>
          <p:nvPr/>
        </p:nvCxnSpPr>
        <p:spPr>
          <a:xfrm>
            <a:off x="9289576" y="1906137"/>
            <a:ext cx="599598" cy="1388702"/>
          </a:xfrm>
          <a:prstGeom prst="line">
            <a:avLst/>
          </a:prstGeom>
          <a:ln w="38100">
            <a:solidFill>
              <a:srgbClr val="FFFF66"/>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0106541" y="5850905"/>
            <a:ext cx="1768302" cy="523220"/>
          </a:xfrm>
          <a:prstGeom prst="rect">
            <a:avLst/>
          </a:prstGeom>
          <a:noFill/>
        </p:spPr>
        <p:txBody>
          <a:bodyPr wrap="square" rtlCol="0">
            <a:spAutoFit/>
          </a:bodyPr>
          <a:lstStyle/>
          <a:p>
            <a:r>
              <a:rPr lang="fr-FR" sz="1400" b="1" dirty="0" err="1" smtClean="0">
                <a:solidFill>
                  <a:srgbClr val="FF0000"/>
                </a:solidFill>
                <a:latin typeface="+mj-lt"/>
              </a:rPr>
              <a:t>magmatic</a:t>
            </a:r>
            <a:r>
              <a:rPr lang="fr-FR" sz="1400" b="1" dirty="0" smtClean="0">
                <a:solidFill>
                  <a:srgbClr val="FF0000"/>
                </a:solidFill>
                <a:latin typeface="+mj-lt"/>
              </a:rPr>
              <a:t> intrusion</a:t>
            </a:r>
          </a:p>
          <a:p>
            <a:r>
              <a:rPr lang="fr-FR" sz="1400" b="1" dirty="0" err="1" smtClean="0">
                <a:solidFill>
                  <a:srgbClr val="FF0000"/>
                </a:solidFill>
                <a:latin typeface="+mj-lt"/>
              </a:rPr>
              <a:t>Oct-Nov</a:t>
            </a:r>
            <a:r>
              <a:rPr lang="fr-FR" sz="1400" b="1" dirty="0" smtClean="0">
                <a:solidFill>
                  <a:srgbClr val="FF0000"/>
                </a:solidFill>
                <a:latin typeface="+mj-lt"/>
              </a:rPr>
              <a:t> 2004</a:t>
            </a:r>
          </a:p>
        </p:txBody>
      </p:sp>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690" y="3202187"/>
            <a:ext cx="3294933" cy="2410752"/>
          </a:xfrm>
          <a:prstGeom prst="rect">
            <a:avLst/>
          </a:prstGeom>
        </p:spPr>
      </p:pic>
      <p:sp>
        <p:nvSpPr>
          <p:cNvPr id="33" name="Rectangle 32"/>
          <p:cNvSpPr/>
          <p:nvPr/>
        </p:nvSpPr>
        <p:spPr>
          <a:xfrm>
            <a:off x="1099690" y="5874549"/>
            <a:ext cx="1093569" cy="246221"/>
          </a:xfrm>
          <a:prstGeom prst="rect">
            <a:avLst/>
          </a:prstGeom>
        </p:spPr>
        <p:txBody>
          <a:bodyPr wrap="none">
            <a:spAutoFit/>
          </a:bodyPr>
          <a:lstStyle/>
          <a:p>
            <a:r>
              <a:rPr lang="fr-CH" sz="1000" i="1" dirty="0">
                <a:latin typeface="+mj-lt"/>
              </a:rPr>
              <a:t>Nobile et al. 2012</a:t>
            </a:r>
          </a:p>
        </p:txBody>
      </p:sp>
    </p:spTree>
    <p:extLst>
      <p:ext uri="{BB962C8B-B14F-4D97-AF65-F5344CB8AC3E}">
        <p14:creationId xmlns:p14="http://schemas.microsoft.com/office/powerpoint/2010/main" val="30316226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0401" y="1104491"/>
            <a:ext cx="8141904" cy="5421274"/>
          </a:xfrm>
          <a:prstGeom prst="rect">
            <a:avLst/>
          </a:prstGeom>
          <a:effectLst>
            <a:outerShdw blurRad="50800" dist="38100" dir="2700000" algn="tl" rotWithShape="0">
              <a:prstClr val="black">
                <a:alpha val="40000"/>
              </a:prstClr>
            </a:outerShdw>
          </a:effectLst>
        </p:spPr>
      </p:pic>
      <p:sp>
        <p:nvSpPr>
          <p:cNvPr id="8" name="TextBox 7"/>
          <p:cNvSpPr txBox="1"/>
          <p:nvPr/>
        </p:nvSpPr>
        <p:spPr>
          <a:xfrm>
            <a:off x="133350" y="5257511"/>
            <a:ext cx="2807970" cy="369332"/>
          </a:xfrm>
          <a:prstGeom prst="rect">
            <a:avLst/>
          </a:prstGeom>
          <a:noFill/>
        </p:spPr>
        <p:txBody>
          <a:bodyPr wrap="square" rtlCol="0">
            <a:spAutoFit/>
          </a:bodyPr>
          <a:lstStyle/>
          <a:p>
            <a:pPr algn="r"/>
            <a:r>
              <a:rPr lang="fr-FR" dirty="0" smtClean="0">
                <a:latin typeface="+mj-lt"/>
              </a:rPr>
              <a:t>Danakil </a:t>
            </a:r>
            <a:r>
              <a:rPr lang="fr-FR" dirty="0" err="1" smtClean="0">
                <a:latin typeface="+mj-lt"/>
              </a:rPr>
              <a:t>depression</a:t>
            </a:r>
            <a:r>
              <a:rPr lang="fr-FR" dirty="0" smtClean="0">
                <a:latin typeface="+mj-lt"/>
              </a:rPr>
              <a:t> (-120 m)</a:t>
            </a:r>
            <a:endParaRPr lang="en-GB" dirty="0" smtClean="0">
              <a:latin typeface="+mj-lt"/>
            </a:endParaRPr>
          </a:p>
        </p:txBody>
      </p:sp>
      <p:cxnSp>
        <p:nvCxnSpPr>
          <p:cNvPr id="33" name="Straight Connector 32"/>
          <p:cNvCxnSpPr/>
          <p:nvPr/>
        </p:nvCxnSpPr>
        <p:spPr>
          <a:xfrm flipH="1">
            <a:off x="289560" y="5587493"/>
            <a:ext cx="746758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75968" y="3839208"/>
            <a:ext cx="2165352" cy="369332"/>
          </a:xfrm>
          <a:prstGeom prst="rect">
            <a:avLst/>
          </a:prstGeom>
          <a:noFill/>
        </p:spPr>
        <p:txBody>
          <a:bodyPr wrap="square" rtlCol="0">
            <a:spAutoFit/>
          </a:bodyPr>
          <a:lstStyle/>
          <a:p>
            <a:pPr algn="r"/>
            <a:r>
              <a:rPr lang="fr-FR" dirty="0" smtClean="0">
                <a:latin typeface="+mj-lt"/>
              </a:rPr>
              <a:t>Dallol </a:t>
            </a:r>
            <a:r>
              <a:rPr lang="fr-FR" dirty="0" err="1" smtClean="0">
                <a:latin typeface="+mj-lt"/>
              </a:rPr>
              <a:t>dome</a:t>
            </a:r>
            <a:r>
              <a:rPr lang="fr-FR" dirty="0" smtClean="0">
                <a:latin typeface="+mj-lt"/>
              </a:rPr>
              <a:t> (-80 m)</a:t>
            </a:r>
            <a:endParaRPr lang="en-GB" dirty="0" smtClean="0">
              <a:latin typeface="+mj-lt"/>
            </a:endParaRPr>
          </a:p>
        </p:txBody>
      </p:sp>
      <p:cxnSp>
        <p:nvCxnSpPr>
          <p:cNvPr id="21" name="Straight Connector 20"/>
          <p:cNvCxnSpPr/>
          <p:nvPr/>
        </p:nvCxnSpPr>
        <p:spPr>
          <a:xfrm flipH="1">
            <a:off x="804153" y="4169190"/>
            <a:ext cx="569988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434887" y="52918"/>
            <a:ext cx="3322256" cy="646331"/>
          </a:xfrm>
          <a:prstGeom prst="rect">
            <a:avLst/>
          </a:prstGeom>
          <a:noFill/>
        </p:spPr>
        <p:txBody>
          <a:bodyPr wrap="none" rtlCol="0">
            <a:spAutoFit/>
          </a:bodyPr>
          <a:lstStyle/>
          <a:p>
            <a:pPr algn="ctr"/>
            <a:r>
              <a:rPr lang="fr-FR" sz="3600" dirty="0" err="1"/>
              <a:t>Geologic</a:t>
            </a:r>
            <a:r>
              <a:rPr lang="fr-FR" sz="3600" dirty="0"/>
              <a:t> </a:t>
            </a:r>
            <a:r>
              <a:rPr lang="fr-FR" sz="3600" dirty="0" err="1"/>
              <a:t>context</a:t>
            </a:r>
            <a:endParaRPr lang="en-GB" sz="3600" dirty="0"/>
          </a:p>
        </p:txBody>
      </p:sp>
      <p:sp>
        <p:nvSpPr>
          <p:cNvPr id="9" name="TextBox 8"/>
          <p:cNvSpPr txBox="1"/>
          <p:nvPr/>
        </p:nvSpPr>
        <p:spPr>
          <a:xfrm>
            <a:off x="2001048" y="1437882"/>
            <a:ext cx="728084" cy="369332"/>
          </a:xfrm>
          <a:prstGeom prst="rect">
            <a:avLst/>
          </a:prstGeom>
          <a:noFill/>
        </p:spPr>
        <p:txBody>
          <a:bodyPr wrap="none" rtlCol="0">
            <a:spAutoFit/>
          </a:bodyPr>
          <a:lstStyle/>
          <a:p>
            <a:r>
              <a:rPr lang="fr-FR" dirty="0" err="1" smtClean="0">
                <a:latin typeface="+mj-lt"/>
              </a:rPr>
              <a:t>North</a:t>
            </a:r>
            <a:endParaRPr lang="en-GB" dirty="0" smtClean="0">
              <a:latin typeface="+mj-lt"/>
            </a:endParaRPr>
          </a:p>
        </p:txBody>
      </p:sp>
      <p:cxnSp>
        <p:nvCxnSpPr>
          <p:cNvPr id="10" name="Straight Arrow Connector 9"/>
          <p:cNvCxnSpPr/>
          <p:nvPr/>
        </p:nvCxnSpPr>
        <p:spPr>
          <a:xfrm flipV="1">
            <a:off x="2775626" y="1293091"/>
            <a:ext cx="0" cy="622571"/>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7785224"/>
      </p:ext>
    </p:extLst>
  </p:cSld>
  <p:clrMapOvr>
    <a:masterClrMapping/>
  </p:clrMapOvr>
  <mc:AlternateContent xmlns:mc="http://schemas.openxmlformats.org/markup-compatibility/2006">
    <mc:Choice xmlns:p14="http://schemas.microsoft.com/office/powerpoint/2010/main" Requires="p14">
      <p:transition spd="slow" p14:dur="2000" advTm="8991"/>
    </mc:Choice>
    <mc:Fallback>
      <p:transition spd="slow" advTm="8991"/>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6571" y="3097530"/>
            <a:ext cx="3220212" cy="3070860"/>
          </a:xfrm>
          <a:prstGeom prst="rect">
            <a:avLst/>
          </a:prstGeom>
          <a:effectLst>
            <a:outerShdw blurRad="50800" dist="38100" dir="2700000" algn="tl" rotWithShape="0">
              <a:prstClr val="black">
                <a:alpha val="40000"/>
              </a:prstClr>
            </a:outerShdw>
          </a:effectLst>
        </p:spPr>
      </p:pic>
      <p:sp>
        <p:nvSpPr>
          <p:cNvPr id="12" name="TextBox 11"/>
          <p:cNvSpPr txBox="1"/>
          <p:nvPr/>
        </p:nvSpPr>
        <p:spPr>
          <a:xfrm>
            <a:off x="3076021" y="52918"/>
            <a:ext cx="6039988" cy="646331"/>
          </a:xfrm>
          <a:prstGeom prst="rect">
            <a:avLst/>
          </a:prstGeom>
          <a:noFill/>
        </p:spPr>
        <p:txBody>
          <a:bodyPr wrap="none" rtlCol="0">
            <a:spAutoFit/>
          </a:bodyPr>
          <a:lstStyle/>
          <a:p>
            <a:pPr algn="ctr"/>
            <a:r>
              <a:rPr lang="fr-FR" sz="3600" dirty="0" smtClean="0">
                <a:latin typeface="+mj-lt"/>
              </a:rPr>
              <a:t>The Dallol hydrothermal system</a:t>
            </a:r>
            <a:endParaRPr lang="en-GB" sz="3600" dirty="0">
              <a:latin typeface="+mj-lt"/>
            </a:endParaRPr>
          </a:p>
        </p:txBody>
      </p:sp>
      <p:cxnSp>
        <p:nvCxnSpPr>
          <p:cNvPr id="14" name="Straight Connector 13"/>
          <p:cNvCxnSpPr/>
          <p:nvPr/>
        </p:nvCxnSpPr>
        <p:spPr>
          <a:xfrm>
            <a:off x="0" y="758242"/>
            <a:ext cx="12192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53250" y="2917768"/>
            <a:ext cx="2884958" cy="3430383"/>
          </a:xfrm>
          <a:prstGeom prst="rect">
            <a:avLst/>
          </a:prstGeom>
        </p:spPr>
      </p:pic>
      <p:sp>
        <p:nvSpPr>
          <p:cNvPr id="4" name="TextBox 3"/>
          <p:cNvSpPr txBox="1"/>
          <p:nvPr/>
        </p:nvSpPr>
        <p:spPr>
          <a:xfrm>
            <a:off x="6896330" y="6365558"/>
            <a:ext cx="1194558" cy="246221"/>
          </a:xfrm>
          <a:prstGeom prst="rect">
            <a:avLst/>
          </a:prstGeom>
          <a:noFill/>
        </p:spPr>
        <p:txBody>
          <a:bodyPr wrap="none" rtlCol="0">
            <a:spAutoFit/>
          </a:bodyPr>
          <a:lstStyle/>
          <a:p>
            <a:r>
              <a:rPr lang="en-GB" sz="1000" i="1" dirty="0" err="1" smtClean="0">
                <a:latin typeface="+mj-lt"/>
              </a:rPr>
              <a:t>Franzson</a:t>
            </a:r>
            <a:r>
              <a:rPr lang="en-GB" sz="1000" i="1" dirty="0" smtClean="0">
                <a:latin typeface="+mj-lt"/>
              </a:rPr>
              <a:t> et al 2015</a:t>
            </a:r>
          </a:p>
        </p:txBody>
      </p:sp>
      <p:sp>
        <p:nvSpPr>
          <p:cNvPr id="7" name="TextBox 6"/>
          <p:cNvSpPr txBox="1"/>
          <p:nvPr/>
        </p:nvSpPr>
        <p:spPr>
          <a:xfrm>
            <a:off x="2110646" y="6365558"/>
            <a:ext cx="1124026" cy="246221"/>
          </a:xfrm>
          <a:prstGeom prst="rect">
            <a:avLst/>
          </a:prstGeom>
          <a:noFill/>
        </p:spPr>
        <p:txBody>
          <a:bodyPr wrap="none" rtlCol="0">
            <a:spAutoFit/>
          </a:bodyPr>
          <a:lstStyle/>
          <a:p>
            <a:r>
              <a:rPr lang="en-GB" sz="1000" i="1" dirty="0" err="1" smtClean="0">
                <a:latin typeface="+mj-lt"/>
              </a:rPr>
              <a:t>Carniel</a:t>
            </a:r>
            <a:r>
              <a:rPr lang="en-GB" sz="1000" i="1" dirty="0" smtClean="0">
                <a:latin typeface="+mj-lt"/>
              </a:rPr>
              <a:t> et al. 2010</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758512"/>
            <a:ext cx="12192000" cy="1624224"/>
          </a:xfrm>
          <a:prstGeom prst="rect">
            <a:avLst/>
          </a:prstGeom>
          <a:effectLst>
            <a:outerShdw blurRad="50800" dist="38100" dir="2700000" algn="tl" rotWithShape="0">
              <a:prstClr val="black">
                <a:alpha val="40000"/>
              </a:prstClr>
            </a:outerShdw>
          </a:effectLst>
        </p:spPr>
      </p:pic>
      <p:sp>
        <p:nvSpPr>
          <p:cNvPr id="5" name="TextBox 4"/>
          <p:cNvSpPr txBox="1"/>
          <p:nvPr/>
        </p:nvSpPr>
        <p:spPr>
          <a:xfrm>
            <a:off x="314331" y="5490210"/>
            <a:ext cx="1508426" cy="523220"/>
          </a:xfrm>
          <a:prstGeom prst="rect">
            <a:avLst/>
          </a:prstGeom>
          <a:noFill/>
        </p:spPr>
        <p:txBody>
          <a:bodyPr wrap="none" rtlCol="0">
            <a:spAutoFit/>
          </a:bodyPr>
          <a:lstStyle/>
          <a:p>
            <a:r>
              <a:rPr lang="fr-FR" sz="1400" dirty="0" smtClean="0">
                <a:latin typeface="+mj-lt"/>
              </a:rPr>
              <a:t>Evaporite </a:t>
            </a:r>
            <a:r>
              <a:rPr lang="fr-FR" sz="1400" dirty="0" err="1" smtClean="0">
                <a:latin typeface="+mj-lt"/>
              </a:rPr>
              <a:t>deposits</a:t>
            </a:r>
            <a:endParaRPr lang="fr-FR" sz="1400" dirty="0" smtClean="0">
              <a:latin typeface="+mj-lt"/>
            </a:endParaRPr>
          </a:p>
          <a:p>
            <a:r>
              <a:rPr lang="fr-FR" sz="1400" dirty="0" smtClean="0">
                <a:latin typeface="+mj-lt"/>
              </a:rPr>
              <a:t>(1000 m or more)</a:t>
            </a:r>
            <a:endParaRPr lang="en-GB" sz="1400" dirty="0" smtClean="0">
              <a:latin typeface="+mj-lt"/>
            </a:endParaRPr>
          </a:p>
        </p:txBody>
      </p:sp>
      <p:cxnSp>
        <p:nvCxnSpPr>
          <p:cNvPr id="9" name="Straight Arrow Connector 8"/>
          <p:cNvCxnSpPr/>
          <p:nvPr/>
        </p:nvCxnSpPr>
        <p:spPr>
          <a:xfrm>
            <a:off x="1924050" y="5673090"/>
            <a:ext cx="485719"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1397011"/>
      </p:ext>
    </p:extLst>
  </p:cSld>
  <p:clrMapOvr>
    <a:masterClrMapping/>
  </p:clrMapOvr>
  <mc:AlternateContent xmlns:mc="http://schemas.openxmlformats.org/markup-compatibility/2006">
    <mc:Choice xmlns:p14="http://schemas.microsoft.com/office/powerpoint/2010/main" Requires="p14">
      <p:transition spd="slow" p14:dur="2000" advTm="33036"/>
    </mc:Choice>
    <mc:Fallback>
      <p:transition spd="slow" advTm="33036"/>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199858" y="52918"/>
            <a:ext cx="3792321" cy="646331"/>
          </a:xfrm>
          <a:prstGeom prst="rect">
            <a:avLst/>
          </a:prstGeom>
          <a:noFill/>
        </p:spPr>
        <p:txBody>
          <a:bodyPr wrap="none" rtlCol="0">
            <a:spAutoFit/>
          </a:bodyPr>
          <a:lstStyle/>
          <a:p>
            <a:pPr algn="ctr"/>
            <a:r>
              <a:rPr lang="fr-FR" sz="3600" dirty="0" smtClean="0">
                <a:latin typeface="+mj-lt"/>
              </a:rPr>
              <a:t>Yellow Lake Fissure</a:t>
            </a:r>
            <a:endParaRPr lang="en-GB" sz="3600" dirty="0">
              <a:latin typeface="+mj-l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910" y="817236"/>
            <a:ext cx="4167267" cy="5899118"/>
          </a:xfrm>
          <a:prstGeom prst="rect">
            <a:avLst/>
          </a:prstGeom>
          <a:effectLst>
            <a:outerShdw blurRad="50800" dist="38100" dir="2700000" algn="tl" rotWithShape="0">
              <a:prstClr val="black">
                <a:alpha val="40000"/>
              </a:prstClr>
            </a:outerShdw>
          </a:effectLst>
        </p:spPr>
      </p:pic>
      <p:sp>
        <p:nvSpPr>
          <p:cNvPr id="9" name="Rectangle 8"/>
          <p:cNvSpPr/>
          <p:nvPr/>
        </p:nvSpPr>
        <p:spPr>
          <a:xfrm>
            <a:off x="1693071" y="3139818"/>
            <a:ext cx="1140922" cy="161345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9"/>
          <p:cNvGrpSpPr/>
          <p:nvPr/>
        </p:nvGrpSpPr>
        <p:grpSpPr>
          <a:xfrm>
            <a:off x="4753583" y="824635"/>
            <a:ext cx="4166200" cy="5891720"/>
            <a:chOff x="6426740" y="824635"/>
            <a:chExt cx="4166200" cy="589172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6741" y="824635"/>
              <a:ext cx="4166199" cy="5891720"/>
            </a:xfrm>
            <a:prstGeom prst="rect">
              <a:avLst/>
            </a:prstGeom>
          </p:spPr>
        </p:pic>
        <p:sp>
          <p:nvSpPr>
            <p:cNvPr id="13" name="Rectangle 12"/>
            <p:cNvSpPr/>
            <p:nvPr/>
          </p:nvSpPr>
          <p:spPr>
            <a:xfrm>
              <a:off x="6426740" y="824635"/>
              <a:ext cx="4166199" cy="589171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 name="Group 15"/>
          <p:cNvGrpSpPr/>
          <p:nvPr/>
        </p:nvGrpSpPr>
        <p:grpSpPr>
          <a:xfrm>
            <a:off x="9021185" y="824635"/>
            <a:ext cx="2848403" cy="5901690"/>
            <a:chOff x="9021185" y="824635"/>
            <a:chExt cx="2848403" cy="5901690"/>
          </a:xfrm>
        </p:grpSpPr>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1185" y="824635"/>
              <a:ext cx="2848403" cy="5901690"/>
            </a:xfrm>
            <a:prstGeom prst="rect">
              <a:avLst/>
            </a:prstGeom>
            <a:effectLst>
              <a:outerShdw blurRad="50800" dist="38100" dir="2700000" algn="tl" rotWithShape="0">
                <a:prstClr val="black">
                  <a:alpha val="40000"/>
                </a:prstClr>
              </a:outerShdw>
            </a:effectLst>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00360" y="1337450"/>
              <a:ext cx="1309828" cy="495760"/>
            </a:xfrm>
            <a:prstGeom prst="rect">
              <a:avLst/>
            </a:prstGeom>
          </p:spPr>
        </p:pic>
      </p:grpSp>
    </p:spTree>
    <p:extLst>
      <p:ext uri="{BB962C8B-B14F-4D97-AF65-F5344CB8AC3E}">
        <p14:creationId xmlns:p14="http://schemas.microsoft.com/office/powerpoint/2010/main" val="1730926102"/>
      </p:ext>
    </p:extLst>
  </p:cSld>
  <p:clrMapOvr>
    <a:masterClrMapping/>
  </p:clrMapOvr>
  <mc:AlternateContent xmlns:mc="http://schemas.openxmlformats.org/markup-compatibility/2006">
    <mc:Choice xmlns:p14="http://schemas.microsoft.com/office/powerpoint/2010/main" Requires="p14">
      <p:transition spd="slow" p14:dur="2000" advTm="19115"/>
    </mc:Choice>
    <mc:Fallback>
      <p:transition spd="slow" advTm="19115"/>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4288028" y="52918"/>
            <a:ext cx="3615991" cy="646331"/>
          </a:xfrm>
          <a:prstGeom prst="rect">
            <a:avLst/>
          </a:prstGeom>
          <a:noFill/>
        </p:spPr>
        <p:txBody>
          <a:bodyPr wrap="none" rtlCol="0">
            <a:spAutoFit/>
          </a:bodyPr>
          <a:lstStyle/>
          <a:p>
            <a:pPr algn="ctr"/>
            <a:r>
              <a:rPr lang="fr-FR" sz="3600" dirty="0" smtClean="0">
                <a:latin typeface="+mj-lt"/>
              </a:rPr>
              <a:t>Yellow Lake fissure</a:t>
            </a:r>
            <a:endParaRPr lang="en-GB" sz="3600" dirty="0">
              <a:latin typeface="+mj-lt"/>
            </a:endParaRPr>
          </a:p>
        </p:txBody>
      </p:sp>
      <p:sp>
        <p:nvSpPr>
          <p:cNvPr id="2" name="TextBox 1"/>
          <p:cNvSpPr txBox="1"/>
          <p:nvPr/>
        </p:nvSpPr>
        <p:spPr>
          <a:xfrm>
            <a:off x="5888493" y="1864399"/>
            <a:ext cx="4137286" cy="2585323"/>
          </a:xfrm>
          <a:prstGeom prst="rect">
            <a:avLst/>
          </a:prstGeom>
          <a:noFill/>
        </p:spPr>
        <p:txBody>
          <a:bodyPr wrap="none" rtlCol="0">
            <a:spAutoFit/>
          </a:bodyPr>
          <a:lstStyle/>
          <a:p>
            <a:pPr marL="285750" indent="-285750">
              <a:buFont typeface="Arial" panose="020B0604020202020204" pitchFamily="34" charset="0"/>
              <a:buChar char="•"/>
            </a:pPr>
            <a:r>
              <a:rPr lang="fr-FR" dirty="0" smtClean="0">
                <a:latin typeface="+mj-lt"/>
              </a:rPr>
              <a:t>NNW-SSE </a:t>
            </a:r>
            <a:r>
              <a:rPr lang="fr-FR" dirty="0" err="1" smtClean="0">
                <a:latin typeface="+mj-lt"/>
              </a:rPr>
              <a:t>oriented</a:t>
            </a:r>
            <a:endParaRPr lang="fr-FR" dirty="0" smtClean="0">
              <a:latin typeface="+mj-lt"/>
            </a:endParaRPr>
          </a:p>
          <a:p>
            <a:pPr marL="285750" indent="-285750">
              <a:buFont typeface="Arial" panose="020B0604020202020204" pitchFamily="34" charset="0"/>
              <a:buChar char="•"/>
            </a:pPr>
            <a:endParaRPr lang="fr-FR" dirty="0" smtClean="0">
              <a:latin typeface="+mj-lt"/>
            </a:endParaRPr>
          </a:p>
          <a:p>
            <a:pPr marL="285750" indent="-285750">
              <a:buFont typeface="Arial" panose="020B0604020202020204" pitchFamily="34" charset="0"/>
              <a:buChar char="•"/>
            </a:pPr>
            <a:r>
              <a:rPr lang="fr-FR" dirty="0" err="1" smtClean="0">
                <a:latin typeface="+mj-lt"/>
              </a:rPr>
              <a:t>Meets</a:t>
            </a:r>
            <a:r>
              <a:rPr lang="fr-FR" dirty="0" smtClean="0">
                <a:latin typeface="+mj-lt"/>
              </a:rPr>
              <a:t> NW-SE trend at </a:t>
            </a:r>
            <a:r>
              <a:rPr lang="fr-FR" dirty="0" err="1" smtClean="0">
                <a:latin typeface="+mj-lt"/>
              </a:rPr>
              <a:t>its</a:t>
            </a:r>
            <a:r>
              <a:rPr lang="fr-FR" dirty="0" smtClean="0">
                <a:latin typeface="+mj-lt"/>
              </a:rPr>
              <a:t> </a:t>
            </a:r>
            <a:r>
              <a:rPr lang="fr-FR" dirty="0" err="1" smtClean="0">
                <a:latin typeface="+mj-lt"/>
              </a:rPr>
              <a:t>northerly</a:t>
            </a:r>
            <a:r>
              <a:rPr lang="fr-FR" dirty="0" smtClean="0">
                <a:latin typeface="+mj-lt"/>
              </a:rPr>
              <a:t> end</a:t>
            </a:r>
          </a:p>
          <a:p>
            <a:pPr marL="285750" indent="-285750">
              <a:buFont typeface="Arial" panose="020B0604020202020204" pitchFamily="34" charset="0"/>
              <a:buChar char="•"/>
            </a:pPr>
            <a:endParaRPr lang="fr-FR" dirty="0" smtClean="0">
              <a:latin typeface="+mj-lt"/>
            </a:endParaRPr>
          </a:p>
          <a:p>
            <a:pPr marL="285750" indent="-285750">
              <a:buFont typeface="Arial" panose="020B0604020202020204" pitchFamily="34" charset="0"/>
              <a:buChar char="•"/>
            </a:pPr>
            <a:r>
              <a:rPr lang="fr-FR" dirty="0" smtClean="0">
                <a:latin typeface="+mj-lt"/>
              </a:rPr>
              <a:t>7 main segments + 1 </a:t>
            </a:r>
            <a:r>
              <a:rPr lang="fr-FR" dirty="0" err="1" smtClean="0">
                <a:latin typeface="+mj-lt"/>
              </a:rPr>
              <a:t>secondary</a:t>
            </a:r>
            <a:r>
              <a:rPr lang="fr-FR" dirty="0" smtClean="0">
                <a:latin typeface="+mj-lt"/>
              </a:rPr>
              <a:t> fissure</a:t>
            </a:r>
          </a:p>
          <a:p>
            <a:pPr marL="285750" indent="-285750">
              <a:buFont typeface="Arial" panose="020B0604020202020204" pitchFamily="34" charset="0"/>
              <a:buChar char="•"/>
            </a:pPr>
            <a:endParaRPr lang="fr-FR" dirty="0">
              <a:latin typeface="+mj-lt"/>
            </a:endParaRPr>
          </a:p>
          <a:p>
            <a:pPr marL="285750" indent="-285750">
              <a:buFont typeface="Arial" panose="020B0604020202020204" pitchFamily="34" charset="0"/>
              <a:buChar char="•"/>
            </a:pPr>
            <a:r>
              <a:rPr lang="fr-FR" dirty="0" smtClean="0">
                <a:latin typeface="+mj-lt"/>
              </a:rPr>
              <a:t>Pools </a:t>
            </a:r>
            <a:r>
              <a:rPr lang="fr-FR" dirty="0" err="1" smtClean="0">
                <a:latin typeface="+mj-lt"/>
              </a:rPr>
              <a:t>along</a:t>
            </a:r>
            <a:r>
              <a:rPr lang="fr-FR" dirty="0" smtClean="0">
                <a:latin typeface="+mj-lt"/>
              </a:rPr>
              <a:t> </a:t>
            </a:r>
            <a:r>
              <a:rPr lang="fr-FR" dirty="0" err="1" smtClean="0">
                <a:latin typeface="+mj-lt"/>
              </a:rPr>
              <a:t>some</a:t>
            </a:r>
            <a:r>
              <a:rPr lang="fr-FR" dirty="0" smtClean="0">
                <a:latin typeface="+mj-lt"/>
              </a:rPr>
              <a:t> segments </a:t>
            </a:r>
          </a:p>
          <a:p>
            <a:pPr marL="285750" indent="-285750">
              <a:buFont typeface="Arial" panose="020B0604020202020204" pitchFamily="34" charset="0"/>
              <a:buChar char="•"/>
            </a:pPr>
            <a:endParaRPr lang="fr-FR" dirty="0" smtClean="0">
              <a:latin typeface="+mj-lt"/>
            </a:endParaRPr>
          </a:p>
          <a:p>
            <a:pPr marL="285750" indent="-285750">
              <a:buFont typeface="Arial" panose="020B0604020202020204" pitchFamily="34" charset="0"/>
              <a:buChar char="•"/>
            </a:pPr>
            <a:r>
              <a:rPr lang="fr-FR" dirty="0" err="1">
                <a:latin typeface="+mj-lt"/>
              </a:rPr>
              <a:t>C</a:t>
            </a:r>
            <a:r>
              <a:rPr lang="fr-FR" dirty="0" err="1" smtClean="0">
                <a:latin typeface="+mj-lt"/>
              </a:rPr>
              <a:t>onnected</a:t>
            </a:r>
            <a:r>
              <a:rPr lang="fr-FR" dirty="0" smtClean="0">
                <a:latin typeface="+mj-lt"/>
              </a:rPr>
              <a:t> </a:t>
            </a:r>
            <a:r>
              <a:rPr lang="fr-FR" dirty="0" err="1" smtClean="0">
                <a:latin typeface="+mj-lt"/>
              </a:rPr>
              <a:t>with</a:t>
            </a:r>
            <a:r>
              <a:rPr lang="fr-FR" dirty="0" smtClean="0">
                <a:latin typeface="+mj-lt"/>
              </a:rPr>
              <a:t> the Yellow Lake</a:t>
            </a:r>
            <a:endParaRPr lang="en-GB" dirty="0" smtClean="0">
              <a:latin typeface="+mj-lt"/>
            </a:endParaRPr>
          </a:p>
        </p:txBody>
      </p:sp>
      <p:grpSp>
        <p:nvGrpSpPr>
          <p:cNvPr id="3" name="Group 2"/>
          <p:cNvGrpSpPr/>
          <p:nvPr/>
        </p:nvGrpSpPr>
        <p:grpSpPr>
          <a:xfrm>
            <a:off x="2388777" y="824635"/>
            <a:ext cx="2848403" cy="5901690"/>
            <a:chOff x="96598" y="824635"/>
            <a:chExt cx="2848403" cy="5901690"/>
          </a:xfrm>
        </p:grpSpPr>
        <p:grpSp>
          <p:nvGrpSpPr>
            <p:cNvPr id="31" name="Group 30"/>
            <p:cNvGrpSpPr/>
            <p:nvPr/>
          </p:nvGrpSpPr>
          <p:grpSpPr>
            <a:xfrm>
              <a:off x="96598" y="824635"/>
              <a:ext cx="2848403" cy="5901690"/>
              <a:chOff x="9021185" y="824635"/>
              <a:chExt cx="2848403" cy="5901690"/>
            </a:xfrm>
          </p:grpSpPr>
          <p:pic>
            <p:nvPicPr>
              <p:cNvPr id="37" name="Picture 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21185" y="824635"/>
                <a:ext cx="2848403" cy="5901690"/>
              </a:xfrm>
              <a:prstGeom prst="rect">
                <a:avLst/>
              </a:prstGeom>
              <a:effectLst>
                <a:outerShdw blurRad="50800" dist="38100" dir="2700000" algn="tl" rotWithShape="0">
                  <a:prstClr val="black">
                    <a:alpha val="40000"/>
                  </a:prstClr>
                </a:outerShdw>
              </a:effectLst>
            </p:spPr>
          </p:pic>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00360" y="1337450"/>
                <a:ext cx="1309828" cy="495760"/>
              </a:xfrm>
              <a:prstGeom prst="rect">
                <a:avLst/>
              </a:prstGeom>
            </p:spPr>
          </p:pic>
        </p:grpSp>
        <p:sp>
          <p:nvSpPr>
            <p:cNvPr id="13" name="Right Bracket 12"/>
            <p:cNvSpPr/>
            <p:nvPr/>
          </p:nvSpPr>
          <p:spPr>
            <a:xfrm flipH="1">
              <a:off x="438150" y="1669951"/>
              <a:ext cx="72390" cy="491514"/>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4" name="Right Bracket 23"/>
            <p:cNvSpPr/>
            <p:nvPr/>
          </p:nvSpPr>
          <p:spPr>
            <a:xfrm flipH="1">
              <a:off x="594360" y="2260501"/>
              <a:ext cx="60960" cy="410309"/>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5" name="Right Bracket 24"/>
            <p:cNvSpPr/>
            <p:nvPr/>
          </p:nvSpPr>
          <p:spPr>
            <a:xfrm>
              <a:off x="1803404" y="2614831"/>
              <a:ext cx="53340" cy="673199"/>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6" name="Right Bracket 25"/>
            <p:cNvSpPr/>
            <p:nvPr/>
          </p:nvSpPr>
          <p:spPr>
            <a:xfrm>
              <a:off x="1897098" y="3288030"/>
              <a:ext cx="53622" cy="716377"/>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7" name="Right Bracket 26"/>
            <p:cNvSpPr/>
            <p:nvPr/>
          </p:nvSpPr>
          <p:spPr>
            <a:xfrm>
              <a:off x="2177065" y="4140505"/>
              <a:ext cx="47975" cy="901043"/>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8" name="Right Bracket 27"/>
            <p:cNvSpPr/>
            <p:nvPr/>
          </p:nvSpPr>
          <p:spPr>
            <a:xfrm flipH="1">
              <a:off x="2076448" y="6107430"/>
              <a:ext cx="47275" cy="579120"/>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9" name="Right Bracket 28"/>
            <p:cNvSpPr/>
            <p:nvPr/>
          </p:nvSpPr>
          <p:spPr>
            <a:xfrm flipH="1">
              <a:off x="2076449" y="5327928"/>
              <a:ext cx="47274" cy="579120"/>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4" name="TextBox 13"/>
            <p:cNvSpPr txBox="1"/>
            <p:nvPr/>
          </p:nvSpPr>
          <p:spPr>
            <a:xfrm>
              <a:off x="162828" y="1761819"/>
              <a:ext cx="274434" cy="307777"/>
            </a:xfrm>
            <a:prstGeom prst="rect">
              <a:avLst/>
            </a:prstGeom>
            <a:noFill/>
          </p:spPr>
          <p:txBody>
            <a:bodyPr wrap="none" rtlCol="0">
              <a:spAutoFit/>
            </a:bodyPr>
            <a:lstStyle/>
            <a:p>
              <a:r>
                <a:rPr lang="fr-FR" sz="1400" b="1" dirty="0" smtClean="0">
                  <a:latin typeface="+mj-lt"/>
                </a:rPr>
                <a:t>1</a:t>
              </a:r>
              <a:endParaRPr lang="en-GB" sz="1400" b="1" dirty="0" smtClean="0">
                <a:latin typeface="+mj-lt"/>
              </a:endParaRPr>
            </a:p>
          </p:txBody>
        </p:sp>
        <p:sp>
          <p:nvSpPr>
            <p:cNvPr id="32" name="TextBox 31"/>
            <p:cNvSpPr txBox="1"/>
            <p:nvPr/>
          </p:nvSpPr>
          <p:spPr>
            <a:xfrm>
              <a:off x="1734991" y="5509637"/>
              <a:ext cx="274434" cy="307777"/>
            </a:xfrm>
            <a:prstGeom prst="rect">
              <a:avLst/>
            </a:prstGeom>
            <a:noFill/>
          </p:spPr>
          <p:txBody>
            <a:bodyPr wrap="none" rtlCol="0">
              <a:spAutoFit/>
            </a:bodyPr>
            <a:lstStyle/>
            <a:p>
              <a:r>
                <a:rPr lang="fr-FR" sz="1400" b="1" dirty="0" smtClean="0">
                  <a:latin typeface="+mj-lt"/>
                </a:rPr>
                <a:t>6</a:t>
              </a:r>
              <a:endParaRPr lang="en-GB" sz="1400" b="1" dirty="0" smtClean="0">
                <a:latin typeface="+mj-lt"/>
              </a:endParaRPr>
            </a:p>
          </p:txBody>
        </p:sp>
        <p:sp>
          <p:nvSpPr>
            <p:cNvPr id="33" name="TextBox 32"/>
            <p:cNvSpPr txBox="1"/>
            <p:nvPr/>
          </p:nvSpPr>
          <p:spPr>
            <a:xfrm>
              <a:off x="1923768" y="2726174"/>
              <a:ext cx="274434" cy="307777"/>
            </a:xfrm>
            <a:prstGeom prst="rect">
              <a:avLst/>
            </a:prstGeom>
            <a:noFill/>
          </p:spPr>
          <p:txBody>
            <a:bodyPr wrap="none" rtlCol="0">
              <a:spAutoFit/>
            </a:bodyPr>
            <a:lstStyle/>
            <a:p>
              <a:r>
                <a:rPr lang="fr-FR" sz="1400" b="1" dirty="0" smtClean="0">
                  <a:latin typeface="+mj-lt"/>
                </a:rPr>
                <a:t>3</a:t>
              </a:r>
              <a:endParaRPr lang="en-GB" sz="1400" b="1" dirty="0" smtClean="0">
                <a:latin typeface="+mj-lt"/>
              </a:endParaRPr>
            </a:p>
          </p:txBody>
        </p:sp>
        <p:sp>
          <p:nvSpPr>
            <p:cNvPr id="39" name="TextBox 38"/>
            <p:cNvSpPr txBox="1"/>
            <p:nvPr/>
          </p:nvSpPr>
          <p:spPr>
            <a:xfrm>
              <a:off x="1719527" y="6174969"/>
              <a:ext cx="274434" cy="307777"/>
            </a:xfrm>
            <a:prstGeom prst="rect">
              <a:avLst/>
            </a:prstGeom>
            <a:noFill/>
          </p:spPr>
          <p:txBody>
            <a:bodyPr wrap="none" rtlCol="0">
              <a:spAutoFit/>
            </a:bodyPr>
            <a:lstStyle/>
            <a:p>
              <a:r>
                <a:rPr lang="fr-FR" sz="1400" b="1" dirty="0" smtClean="0">
                  <a:latin typeface="+mj-lt"/>
                </a:rPr>
                <a:t>7</a:t>
              </a:r>
              <a:endParaRPr lang="en-GB" sz="1400" b="1" dirty="0" smtClean="0">
                <a:latin typeface="+mj-lt"/>
              </a:endParaRPr>
            </a:p>
          </p:txBody>
        </p:sp>
        <p:sp>
          <p:nvSpPr>
            <p:cNvPr id="40" name="TextBox 39"/>
            <p:cNvSpPr txBox="1"/>
            <p:nvPr/>
          </p:nvSpPr>
          <p:spPr>
            <a:xfrm>
              <a:off x="1986061" y="3492329"/>
              <a:ext cx="274434" cy="307777"/>
            </a:xfrm>
            <a:prstGeom prst="rect">
              <a:avLst/>
            </a:prstGeom>
            <a:noFill/>
          </p:spPr>
          <p:txBody>
            <a:bodyPr wrap="none" rtlCol="0">
              <a:spAutoFit/>
            </a:bodyPr>
            <a:lstStyle/>
            <a:p>
              <a:r>
                <a:rPr lang="fr-FR" sz="1400" b="1" dirty="0" smtClean="0">
                  <a:latin typeface="+mj-lt"/>
                </a:rPr>
                <a:t>4</a:t>
              </a:r>
              <a:endParaRPr lang="en-GB" sz="1400" b="1" dirty="0" smtClean="0">
                <a:latin typeface="+mj-lt"/>
              </a:endParaRPr>
            </a:p>
          </p:txBody>
        </p:sp>
        <p:sp>
          <p:nvSpPr>
            <p:cNvPr id="41" name="TextBox 40"/>
            <p:cNvSpPr txBox="1"/>
            <p:nvPr/>
          </p:nvSpPr>
          <p:spPr>
            <a:xfrm>
              <a:off x="2350275" y="4437137"/>
              <a:ext cx="274434" cy="307777"/>
            </a:xfrm>
            <a:prstGeom prst="rect">
              <a:avLst/>
            </a:prstGeom>
            <a:noFill/>
          </p:spPr>
          <p:txBody>
            <a:bodyPr wrap="none" rtlCol="0">
              <a:spAutoFit/>
            </a:bodyPr>
            <a:lstStyle/>
            <a:p>
              <a:r>
                <a:rPr lang="fr-FR" sz="1400" b="1" dirty="0" smtClean="0">
                  <a:latin typeface="+mj-lt"/>
                </a:rPr>
                <a:t>5</a:t>
              </a:r>
              <a:endParaRPr lang="en-GB" sz="1400" b="1" dirty="0" smtClean="0">
                <a:latin typeface="+mj-lt"/>
              </a:endParaRPr>
            </a:p>
          </p:txBody>
        </p:sp>
        <p:sp>
          <p:nvSpPr>
            <p:cNvPr id="42" name="TextBox 41"/>
            <p:cNvSpPr txBox="1"/>
            <p:nvPr/>
          </p:nvSpPr>
          <p:spPr>
            <a:xfrm>
              <a:off x="226154" y="2307054"/>
              <a:ext cx="274434" cy="307777"/>
            </a:xfrm>
            <a:prstGeom prst="rect">
              <a:avLst/>
            </a:prstGeom>
            <a:noFill/>
          </p:spPr>
          <p:txBody>
            <a:bodyPr wrap="none" rtlCol="0">
              <a:spAutoFit/>
            </a:bodyPr>
            <a:lstStyle/>
            <a:p>
              <a:r>
                <a:rPr lang="fr-FR" sz="1400" b="1" dirty="0" smtClean="0">
                  <a:latin typeface="+mj-lt"/>
                </a:rPr>
                <a:t>2</a:t>
              </a:r>
              <a:endParaRPr lang="en-GB" sz="1400" b="1" dirty="0" smtClean="0">
                <a:latin typeface="+mj-lt"/>
              </a:endParaRPr>
            </a:p>
          </p:txBody>
        </p:sp>
        <p:sp>
          <p:nvSpPr>
            <p:cNvPr id="43" name="TextBox 42"/>
            <p:cNvSpPr txBox="1"/>
            <p:nvPr/>
          </p:nvSpPr>
          <p:spPr>
            <a:xfrm>
              <a:off x="817711" y="2951430"/>
              <a:ext cx="274434" cy="307777"/>
            </a:xfrm>
            <a:prstGeom prst="rect">
              <a:avLst/>
            </a:prstGeom>
            <a:noFill/>
          </p:spPr>
          <p:txBody>
            <a:bodyPr wrap="none" rtlCol="0">
              <a:spAutoFit/>
            </a:bodyPr>
            <a:lstStyle/>
            <a:p>
              <a:r>
                <a:rPr lang="fr-FR" sz="1400" b="1" dirty="0" smtClean="0">
                  <a:latin typeface="+mj-lt"/>
                </a:rPr>
                <a:t>8</a:t>
              </a:r>
              <a:endParaRPr lang="en-GB" sz="1400" b="1" dirty="0" smtClean="0">
                <a:latin typeface="+mj-lt"/>
              </a:endParaRPr>
            </a:p>
          </p:txBody>
        </p:sp>
      </p:grpSp>
    </p:spTree>
    <p:extLst>
      <p:ext uri="{BB962C8B-B14F-4D97-AF65-F5344CB8AC3E}">
        <p14:creationId xmlns:p14="http://schemas.microsoft.com/office/powerpoint/2010/main" val="3838552920"/>
      </p:ext>
    </p:extLst>
  </p:cSld>
  <p:clrMapOvr>
    <a:masterClrMapping/>
  </p:clrMapOvr>
  <mc:AlternateContent xmlns:mc="http://schemas.openxmlformats.org/markup-compatibility/2006">
    <mc:Choice xmlns:p14="http://schemas.microsoft.com/office/powerpoint/2010/main" Requires="p14">
      <p:transition spd="slow" p14:dur="2000" advTm="29085"/>
    </mc:Choice>
    <mc:Fallback>
      <p:transition spd="slow" advTm="29085"/>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4288027" y="52918"/>
            <a:ext cx="3615990" cy="646331"/>
          </a:xfrm>
          <a:prstGeom prst="rect">
            <a:avLst/>
          </a:prstGeom>
          <a:noFill/>
        </p:spPr>
        <p:txBody>
          <a:bodyPr wrap="none" rtlCol="0">
            <a:spAutoFit/>
          </a:bodyPr>
          <a:lstStyle/>
          <a:p>
            <a:pPr algn="ctr"/>
            <a:r>
              <a:rPr lang="fr-FR" sz="3600" dirty="0" smtClean="0">
                <a:latin typeface="+mj-lt"/>
              </a:rPr>
              <a:t>Yellow Lake fissure</a:t>
            </a:r>
            <a:endParaRPr lang="en-GB" sz="3600" dirty="0">
              <a:latin typeface="+mj-lt"/>
            </a:endParaRPr>
          </a:p>
        </p:txBody>
      </p:sp>
      <p:grpSp>
        <p:nvGrpSpPr>
          <p:cNvPr id="31" name="Group 30"/>
          <p:cNvGrpSpPr/>
          <p:nvPr/>
        </p:nvGrpSpPr>
        <p:grpSpPr>
          <a:xfrm>
            <a:off x="96598" y="824635"/>
            <a:ext cx="2848403" cy="5901690"/>
            <a:chOff x="9021185" y="824635"/>
            <a:chExt cx="2848403" cy="5901690"/>
          </a:xfrm>
        </p:grpSpPr>
        <p:pic>
          <p:nvPicPr>
            <p:cNvPr id="37" name="Picture 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21185" y="824635"/>
              <a:ext cx="2848403" cy="5901690"/>
            </a:xfrm>
            <a:prstGeom prst="rect">
              <a:avLst/>
            </a:prstGeom>
            <a:effectLst>
              <a:outerShdw blurRad="50800" dist="38100" dir="2700000" algn="tl" rotWithShape="0">
                <a:prstClr val="black">
                  <a:alpha val="40000"/>
                </a:prstClr>
              </a:outerShdw>
            </a:effectLst>
          </p:spPr>
        </p:pic>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00360" y="1337450"/>
              <a:ext cx="1309828" cy="495760"/>
            </a:xfrm>
            <a:prstGeom prst="rect">
              <a:avLst/>
            </a:prstGeom>
          </p:spPr>
        </p:pic>
      </p:gr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51" y="1585330"/>
            <a:ext cx="7199376" cy="3279648"/>
          </a:xfrm>
          <a:prstGeom prst="rect">
            <a:avLst/>
          </a:prstGeom>
          <a:effectLst>
            <a:outerShdw blurRad="50800" dist="38100" dir="2700000" algn="tl" rotWithShape="0">
              <a:prstClr val="black">
                <a:alpha val="40000"/>
              </a:prstClr>
            </a:outerShdw>
          </a:effectLst>
        </p:spPr>
      </p:pic>
      <p:sp>
        <p:nvSpPr>
          <p:cNvPr id="24" name="TextBox 23"/>
          <p:cNvSpPr txBox="1"/>
          <p:nvPr/>
        </p:nvSpPr>
        <p:spPr>
          <a:xfrm>
            <a:off x="3940191" y="4972700"/>
            <a:ext cx="5228226" cy="738664"/>
          </a:xfrm>
          <a:prstGeom prst="rect">
            <a:avLst/>
          </a:prstGeom>
          <a:noFill/>
        </p:spPr>
        <p:txBody>
          <a:bodyPr wrap="none" rtlCol="0">
            <a:spAutoFit/>
          </a:bodyPr>
          <a:lstStyle/>
          <a:p>
            <a:pPr marL="171450" indent="-171450">
              <a:buFont typeface="Arial" panose="020B0604020202020204" pitchFamily="34" charset="0"/>
              <a:buChar char="•"/>
            </a:pPr>
            <a:r>
              <a:rPr lang="fr-FR" sz="1400" dirty="0" smtClean="0">
                <a:latin typeface="+mj-lt"/>
              </a:rPr>
              <a:t>Total </a:t>
            </a:r>
            <a:r>
              <a:rPr lang="en-GB" sz="1400" dirty="0" smtClean="0">
                <a:latin typeface="+mj-lt"/>
              </a:rPr>
              <a:t>dissolved </a:t>
            </a:r>
            <a:r>
              <a:rPr lang="en-GB" sz="1400" dirty="0">
                <a:latin typeface="+mj-lt"/>
              </a:rPr>
              <a:t>solids of 433 </a:t>
            </a:r>
            <a:r>
              <a:rPr lang="en-GB" sz="1400" smtClean="0">
                <a:latin typeface="+mj-lt"/>
              </a:rPr>
              <a:t>g/kg in 2014 (Perez </a:t>
            </a:r>
            <a:r>
              <a:rPr lang="en-GB" sz="1400" dirty="0" smtClean="0">
                <a:latin typeface="+mj-lt"/>
              </a:rPr>
              <a:t>and </a:t>
            </a:r>
            <a:r>
              <a:rPr lang="en-GB" sz="1400" dirty="0" err="1" smtClean="0">
                <a:latin typeface="+mj-lt"/>
              </a:rPr>
              <a:t>Chebude</a:t>
            </a:r>
            <a:r>
              <a:rPr lang="en-GB" sz="1400" dirty="0" smtClean="0">
                <a:latin typeface="+mj-lt"/>
              </a:rPr>
              <a:t> 2017)</a:t>
            </a:r>
          </a:p>
          <a:p>
            <a:pPr marL="171450" indent="-171450">
              <a:buFont typeface="Arial" panose="020B0604020202020204" pitchFamily="34" charset="0"/>
              <a:buChar char="•"/>
            </a:pPr>
            <a:r>
              <a:rPr lang="fr-FR" sz="1400" dirty="0" err="1" smtClean="0">
                <a:latin typeface="+mj-lt"/>
              </a:rPr>
              <a:t>Higher</a:t>
            </a:r>
            <a:r>
              <a:rPr lang="fr-FR" sz="1400" dirty="0" smtClean="0">
                <a:latin typeface="+mj-lt"/>
              </a:rPr>
              <a:t> </a:t>
            </a:r>
            <a:r>
              <a:rPr lang="fr-FR" sz="1400" dirty="0" err="1" smtClean="0">
                <a:latin typeface="+mj-lt"/>
              </a:rPr>
              <a:t>salinity</a:t>
            </a:r>
            <a:r>
              <a:rPr lang="fr-FR" sz="1400" dirty="0" smtClean="0">
                <a:latin typeface="+mj-lt"/>
              </a:rPr>
              <a:t> in 2018, </a:t>
            </a:r>
            <a:r>
              <a:rPr lang="fr-FR" sz="1400" dirty="0" err="1" smtClean="0">
                <a:latin typeface="+mj-lt"/>
              </a:rPr>
              <a:t>see</a:t>
            </a:r>
            <a:r>
              <a:rPr lang="fr-FR" sz="1400" dirty="0" smtClean="0">
                <a:latin typeface="+mj-lt"/>
              </a:rPr>
              <a:t> </a:t>
            </a:r>
            <a:r>
              <a:rPr lang="fr-FR" sz="1400" dirty="0" err="1" smtClean="0">
                <a:latin typeface="+mj-lt"/>
              </a:rPr>
              <a:t>Moors</a:t>
            </a:r>
            <a:r>
              <a:rPr lang="fr-FR" sz="1400" dirty="0" smtClean="0">
                <a:latin typeface="+mj-lt"/>
              </a:rPr>
              <a:t> and de </a:t>
            </a:r>
            <a:r>
              <a:rPr lang="fr-FR" sz="1400" dirty="0" err="1" smtClean="0">
                <a:latin typeface="+mj-lt"/>
              </a:rPr>
              <a:t>Craen</a:t>
            </a:r>
            <a:r>
              <a:rPr lang="fr-FR" sz="1400" dirty="0" smtClean="0">
                <a:latin typeface="+mj-lt"/>
              </a:rPr>
              <a:t> (EPSC, </a:t>
            </a:r>
            <a:r>
              <a:rPr lang="fr-FR" sz="1400" dirty="0" err="1" smtClean="0">
                <a:latin typeface="+mj-lt"/>
              </a:rPr>
              <a:t>later</a:t>
            </a:r>
            <a:r>
              <a:rPr lang="fr-FR" sz="1400" dirty="0" smtClean="0">
                <a:latin typeface="+mj-lt"/>
              </a:rPr>
              <a:t> </a:t>
            </a:r>
            <a:r>
              <a:rPr lang="fr-FR" sz="1400" dirty="0" err="1" smtClean="0">
                <a:latin typeface="+mj-lt"/>
              </a:rPr>
              <a:t>today</a:t>
            </a:r>
            <a:r>
              <a:rPr lang="fr-FR" sz="1400" dirty="0" smtClean="0">
                <a:latin typeface="+mj-lt"/>
              </a:rPr>
              <a:t>)</a:t>
            </a:r>
            <a:endParaRPr lang="en-GB" sz="1400" dirty="0" smtClean="0">
              <a:latin typeface="+mj-lt"/>
            </a:endParaRPr>
          </a:p>
          <a:p>
            <a:pPr marL="171450" indent="-171450">
              <a:buFont typeface="Arial" panose="020B0604020202020204" pitchFamily="34" charset="0"/>
              <a:buChar char="•"/>
            </a:pPr>
            <a:r>
              <a:rPr lang="fr-FR" sz="1400" dirty="0" err="1" smtClean="0">
                <a:latin typeface="+mj-lt"/>
              </a:rPr>
              <a:t>Episodic</a:t>
            </a:r>
            <a:r>
              <a:rPr lang="fr-FR" sz="1400" dirty="0" smtClean="0">
                <a:latin typeface="+mj-lt"/>
              </a:rPr>
              <a:t> CO</a:t>
            </a:r>
            <a:r>
              <a:rPr lang="fr-FR" sz="1400" baseline="-25000" dirty="0" smtClean="0">
                <a:latin typeface="+mj-lt"/>
              </a:rPr>
              <a:t>2</a:t>
            </a:r>
            <a:r>
              <a:rPr lang="fr-FR" sz="1400" dirty="0" smtClean="0">
                <a:latin typeface="+mj-lt"/>
              </a:rPr>
              <a:t> </a:t>
            </a:r>
            <a:r>
              <a:rPr lang="fr-FR" sz="1400" dirty="0" err="1" smtClean="0">
                <a:latin typeface="+mj-lt"/>
              </a:rPr>
              <a:t>emission</a:t>
            </a:r>
            <a:r>
              <a:rPr lang="fr-FR" sz="1400" dirty="0" smtClean="0">
                <a:latin typeface="+mj-lt"/>
              </a:rPr>
              <a:t> </a:t>
            </a:r>
            <a:r>
              <a:rPr lang="fr-FR" sz="1400" dirty="0" err="1" smtClean="0">
                <a:latin typeface="+mj-lt"/>
              </a:rPr>
              <a:t>bursts</a:t>
            </a:r>
            <a:r>
              <a:rPr lang="fr-FR" sz="1400" dirty="0" smtClean="0">
                <a:latin typeface="+mj-lt"/>
              </a:rPr>
              <a:t> (Master 2016)</a:t>
            </a:r>
            <a:endParaRPr lang="en-GB" sz="1400" dirty="0" smtClean="0">
              <a:latin typeface="+mj-lt"/>
            </a:endParaRPr>
          </a:p>
        </p:txBody>
      </p:sp>
      <p:sp>
        <p:nvSpPr>
          <p:cNvPr id="25" name="Oval 24"/>
          <p:cNvSpPr/>
          <p:nvPr/>
        </p:nvSpPr>
        <p:spPr>
          <a:xfrm>
            <a:off x="1353159" y="3867151"/>
            <a:ext cx="186690" cy="18669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 name="Straight Connector 27"/>
          <p:cNvCxnSpPr>
            <a:stCxn id="25" idx="6"/>
          </p:cNvCxnSpPr>
          <p:nvPr/>
        </p:nvCxnSpPr>
        <p:spPr>
          <a:xfrm flipV="1">
            <a:off x="1539849" y="3954780"/>
            <a:ext cx="2270002" cy="57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5803525" y="1215998"/>
            <a:ext cx="3212034" cy="369332"/>
          </a:xfrm>
          <a:prstGeom prst="rect">
            <a:avLst/>
          </a:prstGeom>
        </p:spPr>
        <p:txBody>
          <a:bodyPr wrap="none">
            <a:spAutoFit/>
          </a:bodyPr>
          <a:lstStyle/>
          <a:p>
            <a:pPr algn="ctr"/>
            <a:r>
              <a:rPr lang="fr-FR" dirty="0" smtClean="0">
                <a:latin typeface="+mj-lt"/>
              </a:rPr>
              <a:t>Yellow Lake (</a:t>
            </a:r>
            <a:r>
              <a:rPr lang="fr-FR" dirty="0" err="1" smtClean="0">
                <a:latin typeface="+mj-lt"/>
              </a:rPr>
              <a:t>Oily</a:t>
            </a:r>
            <a:r>
              <a:rPr lang="fr-FR" dirty="0" smtClean="0">
                <a:latin typeface="+mj-lt"/>
              </a:rPr>
              <a:t> Lake/Gaet’ale)</a:t>
            </a:r>
            <a:endParaRPr lang="en-GB" dirty="0">
              <a:latin typeface="+mj-lt"/>
            </a:endParaRPr>
          </a:p>
        </p:txBody>
      </p:sp>
    </p:spTree>
    <p:extLst>
      <p:ext uri="{BB962C8B-B14F-4D97-AF65-F5344CB8AC3E}">
        <p14:creationId xmlns:p14="http://schemas.microsoft.com/office/powerpoint/2010/main" val="3564757192"/>
      </p:ext>
    </p:extLst>
  </p:cSld>
  <p:clrMapOvr>
    <a:masterClrMapping/>
  </p:clrMapOvr>
  <mc:AlternateContent xmlns:mc="http://schemas.openxmlformats.org/markup-compatibility/2006">
    <mc:Choice xmlns:p14="http://schemas.microsoft.com/office/powerpoint/2010/main" Requires="p14">
      <p:transition spd="slow" p14:dur="2000" advTm="45978"/>
    </mc:Choice>
    <mc:Fallback>
      <p:transition spd="slow" advTm="45978"/>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5149" y="2174417"/>
            <a:ext cx="4208163" cy="3156866"/>
          </a:xfrm>
          <a:prstGeom prst="rect">
            <a:avLst/>
          </a:prstGeom>
          <a:effectLst>
            <a:outerShdw blurRad="50800" dist="38100" dir="2700000" algn="tl" rotWithShape="0">
              <a:prstClr val="black">
                <a:alpha val="40000"/>
              </a:prstClr>
            </a:outerShdw>
          </a:effec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33310" y="3870961"/>
            <a:ext cx="3841579" cy="2881862"/>
          </a:xfrm>
          <a:prstGeom prst="rect">
            <a:avLst/>
          </a:prstGeom>
          <a:effectLst>
            <a:outerShdw blurRad="50800" dist="38100" dir="2700000" algn="tl" rotWithShape="0">
              <a:prstClr val="black">
                <a:alpha val="40000"/>
              </a:prstClr>
            </a:outerShdw>
          </a:effectLst>
        </p:spPr>
      </p:pic>
      <p:grpSp>
        <p:nvGrpSpPr>
          <p:cNvPr id="4" name="Group 3"/>
          <p:cNvGrpSpPr/>
          <p:nvPr/>
        </p:nvGrpSpPr>
        <p:grpSpPr>
          <a:xfrm>
            <a:off x="96598" y="824635"/>
            <a:ext cx="2848403" cy="5901690"/>
            <a:chOff x="9021185" y="824635"/>
            <a:chExt cx="2848403" cy="590169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1185" y="824635"/>
              <a:ext cx="2848403" cy="5901690"/>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00360" y="1337450"/>
              <a:ext cx="1309828" cy="495760"/>
            </a:xfrm>
            <a:prstGeom prst="rect">
              <a:avLst/>
            </a:prstGeom>
          </p:spPr>
        </p:pic>
      </p:grpSp>
      <p:sp>
        <p:nvSpPr>
          <p:cNvPr id="7" name="Oval 6"/>
          <p:cNvSpPr/>
          <p:nvPr/>
        </p:nvSpPr>
        <p:spPr>
          <a:xfrm>
            <a:off x="1387449" y="3752850"/>
            <a:ext cx="45719" cy="118111"/>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p:cNvCxnSpPr>
            <a:stCxn id="7" idx="6"/>
          </p:cNvCxnSpPr>
          <p:nvPr/>
        </p:nvCxnSpPr>
        <p:spPr>
          <a:xfrm>
            <a:off x="1433168" y="3811906"/>
            <a:ext cx="1671982" cy="209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288027" y="52918"/>
            <a:ext cx="3615990" cy="646331"/>
          </a:xfrm>
          <a:prstGeom prst="rect">
            <a:avLst/>
          </a:prstGeom>
          <a:noFill/>
        </p:spPr>
        <p:txBody>
          <a:bodyPr wrap="none" rtlCol="0">
            <a:spAutoFit/>
          </a:bodyPr>
          <a:lstStyle/>
          <a:p>
            <a:pPr algn="ctr"/>
            <a:r>
              <a:rPr lang="fr-FR" sz="3600" dirty="0" smtClean="0">
                <a:latin typeface="+mj-lt"/>
              </a:rPr>
              <a:t>Yellow Lake fissure</a:t>
            </a:r>
            <a:endParaRPr lang="en-GB" sz="3600" dirty="0">
              <a:latin typeface="+mj-lt"/>
            </a:endParaRPr>
          </a:p>
        </p:txBody>
      </p:sp>
      <p:sp>
        <p:nvSpPr>
          <p:cNvPr id="10" name="TextBox 9"/>
          <p:cNvSpPr txBox="1"/>
          <p:nvPr/>
        </p:nvSpPr>
        <p:spPr>
          <a:xfrm>
            <a:off x="3862771" y="1504109"/>
            <a:ext cx="2692917" cy="523220"/>
          </a:xfrm>
          <a:prstGeom prst="rect">
            <a:avLst/>
          </a:prstGeom>
          <a:noFill/>
        </p:spPr>
        <p:txBody>
          <a:bodyPr wrap="none" rtlCol="0">
            <a:spAutoFit/>
          </a:bodyPr>
          <a:lstStyle/>
          <a:p>
            <a:pPr algn="ctr"/>
            <a:r>
              <a:rPr lang="fr-FR" sz="1400" dirty="0" err="1" smtClean="0">
                <a:latin typeface="+mj-lt"/>
              </a:rPr>
              <a:t>Two</a:t>
            </a:r>
            <a:r>
              <a:rPr lang="fr-FR" sz="1400" dirty="0" smtClean="0">
                <a:latin typeface="+mj-lt"/>
              </a:rPr>
              <a:t> main pools</a:t>
            </a:r>
          </a:p>
          <a:p>
            <a:pPr algn="ctr"/>
            <a:r>
              <a:rPr lang="fr-FR" sz="1400" dirty="0" err="1" smtClean="0">
                <a:latin typeface="+mj-lt"/>
              </a:rPr>
              <a:t>aligned</a:t>
            </a:r>
            <a:r>
              <a:rPr lang="fr-FR" sz="1400" dirty="0" smtClean="0">
                <a:latin typeface="+mj-lt"/>
              </a:rPr>
              <a:t> </a:t>
            </a:r>
            <a:r>
              <a:rPr lang="fr-FR" sz="1400" dirty="0" err="1" smtClean="0">
                <a:latin typeface="+mj-lt"/>
              </a:rPr>
              <a:t>with</a:t>
            </a:r>
            <a:r>
              <a:rPr lang="fr-FR" sz="1400" dirty="0" smtClean="0">
                <a:latin typeface="+mj-lt"/>
              </a:rPr>
              <a:t> the main fissure trend</a:t>
            </a:r>
            <a:endParaRPr lang="en-GB" sz="1400" dirty="0" smtClean="0">
              <a:latin typeface="+mj-lt"/>
            </a:endParaRPr>
          </a:p>
        </p:txBody>
      </p:sp>
      <p:sp>
        <p:nvSpPr>
          <p:cNvPr id="22" name="TextBox 21"/>
          <p:cNvSpPr txBox="1"/>
          <p:nvPr/>
        </p:nvSpPr>
        <p:spPr>
          <a:xfrm>
            <a:off x="4763015" y="6229446"/>
            <a:ext cx="1549848" cy="307777"/>
          </a:xfrm>
          <a:prstGeom prst="rect">
            <a:avLst/>
          </a:prstGeom>
          <a:noFill/>
        </p:spPr>
        <p:txBody>
          <a:bodyPr wrap="none" rtlCol="0">
            <a:spAutoFit/>
          </a:bodyPr>
          <a:lstStyle/>
          <a:p>
            <a:r>
              <a:rPr lang="fr-FR" sz="1400" dirty="0" err="1" smtClean="0">
                <a:latin typeface="+mj-lt"/>
              </a:rPr>
              <a:t>Secondary</a:t>
            </a:r>
            <a:r>
              <a:rPr lang="fr-FR" sz="1400" dirty="0" smtClean="0">
                <a:latin typeface="+mj-lt"/>
              </a:rPr>
              <a:t> fracture</a:t>
            </a:r>
            <a:endParaRPr lang="en-GB" sz="1400" dirty="0" smtClean="0">
              <a:latin typeface="+mj-lt"/>
            </a:endParaRPr>
          </a:p>
        </p:txBody>
      </p:sp>
      <p:sp>
        <p:nvSpPr>
          <p:cNvPr id="24" name="TextBox 23"/>
          <p:cNvSpPr txBox="1"/>
          <p:nvPr/>
        </p:nvSpPr>
        <p:spPr>
          <a:xfrm>
            <a:off x="4609495" y="891539"/>
            <a:ext cx="2973058" cy="369332"/>
          </a:xfrm>
          <a:prstGeom prst="rect">
            <a:avLst/>
          </a:prstGeom>
          <a:noFill/>
        </p:spPr>
        <p:txBody>
          <a:bodyPr wrap="none" rtlCol="0">
            <a:spAutoFit/>
          </a:bodyPr>
          <a:lstStyle/>
          <a:p>
            <a:pPr algn="ctr"/>
            <a:r>
              <a:rPr lang="fr-FR" dirty="0" smtClean="0">
                <a:latin typeface="+mj-lt"/>
              </a:rPr>
              <a:t>Yellow Lake: Structural control</a:t>
            </a:r>
            <a:endParaRPr lang="en-GB" dirty="0" smtClean="0">
              <a:latin typeface="+mj-lt"/>
            </a:endParaRPr>
          </a:p>
        </p:txBody>
      </p:sp>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2000" y="834858"/>
            <a:ext cx="3333234" cy="2500514"/>
          </a:xfrm>
          <a:prstGeom prst="rect">
            <a:avLst/>
          </a:prstGeom>
          <a:effectLst>
            <a:outerShdw blurRad="50800" dist="38100" dir="2700000" algn="tl" rotWithShape="0">
              <a:prstClr val="black">
                <a:alpha val="40000"/>
              </a:prstClr>
            </a:outerShdw>
          </a:effectLst>
        </p:spPr>
      </p:pic>
      <p:cxnSp>
        <p:nvCxnSpPr>
          <p:cNvPr id="26" name="Straight Connector 25"/>
          <p:cNvCxnSpPr>
            <a:endCxn id="22" idx="3"/>
          </p:cNvCxnSpPr>
          <p:nvPr/>
        </p:nvCxnSpPr>
        <p:spPr>
          <a:xfrm flipH="1">
            <a:off x="6312863" y="4853940"/>
            <a:ext cx="3414068" cy="15293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9003810" y="3360156"/>
            <a:ext cx="2089613" cy="307777"/>
          </a:xfrm>
          <a:prstGeom prst="rect">
            <a:avLst/>
          </a:prstGeom>
          <a:noFill/>
        </p:spPr>
        <p:txBody>
          <a:bodyPr wrap="square" rtlCol="0">
            <a:spAutoFit/>
          </a:bodyPr>
          <a:lstStyle/>
          <a:p>
            <a:r>
              <a:rPr lang="fr-FR" sz="1400" dirty="0" err="1" smtClean="0">
                <a:latin typeface="+mj-lt"/>
              </a:rPr>
              <a:t>Secondary</a:t>
            </a:r>
            <a:r>
              <a:rPr lang="fr-FR" sz="1400" dirty="0">
                <a:latin typeface="+mj-lt"/>
              </a:rPr>
              <a:t> </a:t>
            </a:r>
            <a:r>
              <a:rPr lang="fr-FR" sz="1400" dirty="0" smtClean="0">
                <a:latin typeface="+mj-lt"/>
              </a:rPr>
              <a:t>(</a:t>
            </a:r>
            <a:r>
              <a:rPr lang="fr-FR" sz="1400" dirty="0" err="1" smtClean="0">
                <a:latin typeface="+mj-lt"/>
              </a:rPr>
              <a:t>bubbling</a:t>
            </a:r>
            <a:r>
              <a:rPr lang="fr-FR" sz="1400" dirty="0" smtClean="0">
                <a:latin typeface="+mj-lt"/>
              </a:rPr>
              <a:t>) pool</a:t>
            </a:r>
            <a:endParaRPr lang="en-GB" sz="1400" dirty="0" smtClean="0">
              <a:latin typeface="+mj-lt"/>
            </a:endParaRPr>
          </a:p>
        </p:txBody>
      </p:sp>
    </p:spTree>
    <p:extLst>
      <p:ext uri="{BB962C8B-B14F-4D97-AF65-F5344CB8AC3E}">
        <p14:creationId xmlns:p14="http://schemas.microsoft.com/office/powerpoint/2010/main" val="1100048480"/>
      </p:ext>
    </p:extLst>
  </p:cSld>
  <p:clrMapOvr>
    <a:masterClrMapping/>
  </p:clrMapOvr>
  <mc:AlternateContent xmlns:mc="http://schemas.openxmlformats.org/markup-compatibility/2006">
    <mc:Choice xmlns:p14="http://schemas.microsoft.com/office/powerpoint/2010/main" Requires="p14">
      <p:transition spd="slow" p14:dur="2000" advTm="21098"/>
    </mc:Choice>
    <mc:Fallback>
      <p:transition spd="slow" advTm="21098"/>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0.2"/>
</p:tagLst>
</file>

<file path=ppt/tags/tag2.xml><?xml version="1.0" encoding="utf-8"?>
<p:tagLst xmlns:a="http://schemas.openxmlformats.org/drawingml/2006/main" xmlns:r="http://schemas.openxmlformats.org/officeDocument/2006/relationships" xmlns:p="http://schemas.openxmlformats.org/presentationml/2006/main">
  <p:tag name="TIMING" val="|18|5.9|1.7|19.1|10|8.9|19.5|8.8|7.3|9.1|7.1|14.7|9|15.1"/>
</p:tagLst>
</file>

<file path=ppt/tags/tag3.xml><?xml version="1.0" encoding="utf-8"?>
<p:tagLst xmlns:a="http://schemas.openxmlformats.org/drawingml/2006/main" xmlns:r="http://schemas.openxmlformats.org/officeDocument/2006/relationships" xmlns:p="http://schemas.openxmlformats.org/presentationml/2006/main">
  <p:tag name="TIMING" val="|14.4|2.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defRPr dirty="0" smtClean="0">
            <a:latin typeface="+mj-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7503</TotalTime>
  <Words>1417</Words>
  <Application>Microsoft Office PowerPoint</Application>
  <PresentationFormat>Widescreen</PresentationFormat>
  <Paragraphs>294</Paragraphs>
  <Slides>30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SimSun</vt:lpstr>
      <vt:lpstr>Arial</vt:lpstr>
      <vt:lpstr>Calibri</vt:lpstr>
      <vt:lpstr>Calibri Light</vt:lpstr>
      <vt:lpstr>Times New Roman</vt:lpstr>
      <vt:lpstr>等线</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dc:creator>
  <cp:lastModifiedBy>Daniel</cp:lastModifiedBy>
  <cp:revision>247</cp:revision>
  <dcterms:created xsi:type="dcterms:W3CDTF">2018-09-03T10:21:07Z</dcterms:created>
  <dcterms:modified xsi:type="dcterms:W3CDTF">2018-09-20T12:40:51Z</dcterms:modified>
</cp:coreProperties>
</file>