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321" r:id="rId3"/>
    <p:sldId id="258" r:id="rId4"/>
    <p:sldId id="284" r:id="rId5"/>
    <p:sldId id="281" r:id="rId6"/>
    <p:sldId id="285" r:id="rId7"/>
    <p:sldId id="325" r:id="rId8"/>
    <p:sldId id="324" r:id="rId9"/>
    <p:sldId id="300" r:id="rId10"/>
    <p:sldId id="326" r:id="rId11"/>
    <p:sldId id="327" r:id="rId12"/>
    <p:sldId id="330" r:id="rId13"/>
    <p:sldId id="332" r:id="rId14"/>
    <p:sldId id="328" r:id="rId15"/>
    <p:sldId id="333" r:id="rId16"/>
    <p:sldId id="334" r:id="rId17"/>
    <p:sldId id="335" r:id="rId18"/>
    <p:sldId id="336" r:id="rId19"/>
    <p:sldId id="329" r:id="rId20"/>
    <p:sldId id="338" r:id="rId21"/>
    <p:sldId id="31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157" d="100"/>
          <a:sy n="157" d="100"/>
        </p:scale>
        <p:origin x="440" y="1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4917EA-147C-4B32-BB1F-C31048EDEDB4}" type="datetimeFigureOut">
              <a:rPr lang="en-GB" smtClean="0"/>
              <a:t>25/01/2019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10D3C-A4BB-4A6F-80C5-F24346389619}" type="slidenum">
              <a:rPr lang="en-GB" smtClean="0"/>
              <a:t>‹#›</a:t>
            </a:fld>
            <a:endParaRPr lang="en-GB"/>
          </a:p>
        </p:txBody>
      </p:sp>
    </p:spTree>
    <p:extLst>
      <p:ext uri="{BB962C8B-B14F-4D97-AF65-F5344CB8AC3E}">
        <p14:creationId xmlns:p14="http://schemas.microsoft.com/office/powerpoint/2010/main" val="4054165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2" name="Straight Connector 1"/>
          <p:cNvCxnSpPr/>
          <p:nvPr userDrawn="1"/>
        </p:nvCxnSpPr>
        <p:spPr>
          <a:xfrm>
            <a:off x="0" y="758242"/>
            <a:ext cx="121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556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196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66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6361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27D75-D51F-4674-9649-78895D6EFF0F}" type="datetimeFigureOut">
              <a:rPr lang="en-GB" smtClean="0"/>
              <a:t>25/01/2019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FA3AE-AC07-4B43-85A3-FCACC980400B}" type="slidenum">
              <a:rPr lang="en-GB" smtClean="0"/>
              <a:t>‹#›</a:t>
            </a:fld>
            <a:endParaRPr lang="en-GB"/>
          </a:p>
        </p:txBody>
      </p:sp>
    </p:spTree>
    <p:extLst>
      <p:ext uri="{BB962C8B-B14F-4D97-AF65-F5344CB8AC3E}">
        <p14:creationId xmlns:p14="http://schemas.microsoft.com/office/powerpoint/2010/main" val="1658969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5365" y="1211181"/>
            <a:ext cx="11339964" cy="800219"/>
          </a:xfrm>
          <a:prstGeom prst="rect">
            <a:avLst/>
          </a:prstGeom>
          <a:noFill/>
        </p:spPr>
        <p:txBody>
          <a:bodyPr wrap="none" rtlCol="0">
            <a:spAutoFit/>
          </a:bodyPr>
          <a:lstStyle/>
          <a:p>
            <a:pPr algn="ctr"/>
            <a:r>
              <a:rPr lang="fr-FR" sz="3200" dirty="0" smtClean="0"/>
              <a:t>High-</a:t>
            </a:r>
            <a:r>
              <a:rPr lang="fr-FR" sz="3200" dirty="0" err="1" smtClean="0"/>
              <a:t>resolution</a:t>
            </a:r>
            <a:r>
              <a:rPr lang="fr-FR" sz="3200" dirty="0" smtClean="0"/>
              <a:t> </a:t>
            </a:r>
            <a:r>
              <a:rPr lang="fr-FR" sz="3200" dirty="0" err="1"/>
              <a:t>g</a:t>
            </a:r>
            <a:r>
              <a:rPr lang="fr-FR" sz="3200" dirty="0" err="1" smtClean="0"/>
              <a:t>round</a:t>
            </a:r>
            <a:r>
              <a:rPr lang="fr-FR" sz="3200" dirty="0" smtClean="0"/>
              <a:t> </a:t>
            </a:r>
            <a:r>
              <a:rPr lang="fr-FR" sz="3200" dirty="0" err="1" smtClean="0"/>
              <a:t>magnetics</a:t>
            </a:r>
            <a:r>
              <a:rPr lang="fr-FR" sz="3200" dirty="0" smtClean="0"/>
              <a:t> </a:t>
            </a:r>
            <a:r>
              <a:rPr lang="fr-FR" sz="3200" dirty="0" err="1" smtClean="0"/>
              <a:t>survey</a:t>
            </a:r>
            <a:r>
              <a:rPr lang="fr-FR" sz="3200" dirty="0" smtClean="0"/>
              <a:t> in the Danakil </a:t>
            </a:r>
            <a:r>
              <a:rPr lang="fr-FR" sz="3200" dirty="0" err="1" smtClean="0"/>
              <a:t>depression</a:t>
            </a:r>
            <a:endParaRPr lang="fr-FR" sz="3200" dirty="0" smtClean="0"/>
          </a:p>
          <a:p>
            <a:pPr algn="ctr"/>
            <a:r>
              <a:rPr lang="fr-FR" sz="1400" dirty="0" err="1" smtClean="0"/>
              <a:t>Why</a:t>
            </a:r>
            <a:r>
              <a:rPr lang="fr-FR" sz="1400" dirty="0" smtClean="0"/>
              <a:t>, </a:t>
            </a:r>
            <a:r>
              <a:rPr lang="fr-FR" sz="1400" dirty="0" err="1" smtClean="0"/>
              <a:t>what</a:t>
            </a:r>
            <a:r>
              <a:rPr lang="fr-FR" sz="1400" dirty="0" smtClean="0"/>
              <a:t>, how, and first </a:t>
            </a:r>
            <a:r>
              <a:rPr lang="fr-FR" sz="1400" dirty="0" err="1" smtClean="0"/>
              <a:t>results</a:t>
            </a:r>
            <a:endParaRPr lang="fr-FR" sz="14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158" y="5826401"/>
            <a:ext cx="2109361" cy="44571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4608" y="5826401"/>
            <a:ext cx="6190501" cy="413005"/>
          </a:xfrm>
          <a:prstGeom prst="rect">
            <a:avLst/>
          </a:prstGeom>
        </p:spPr>
      </p:pic>
      <p:sp>
        <p:nvSpPr>
          <p:cNvPr id="7" name="TextBox 6"/>
          <p:cNvSpPr txBox="1"/>
          <p:nvPr/>
        </p:nvSpPr>
        <p:spPr>
          <a:xfrm>
            <a:off x="4035159" y="2435489"/>
            <a:ext cx="4580357" cy="369332"/>
          </a:xfrm>
          <a:prstGeom prst="rect">
            <a:avLst/>
          </a:prstGeom>
          <a:noFill/>
        </p:spPr>
        <p:txBody>
          <a:bodyPr wrap="none" rtlCol="0">
            <a:spAutoFit/>
          </a:bodyPr>
          <a:lstStyle/>
          <a:p>
            <a:pPr algn="ctr"/>
            <a:r>
              <a:rPr lang="fr-FR" dirty="0" smtClean="0"/>
              <a:t>Daniel Mège</a:t>
            </a:r>
            <a:r>
              <a:rPr lang="fr-FR" baseline="30000" dirty="0" smtClean="0"/>
              <a:t>1</a:t>
            </a:r>
            <a:r>
              <a:rPr lang="fr-FR" dirty="0" smtClean="0"/>
              <a:t>, Hanjin Choe</a:t>
            </a:r>
            <a:r>
              <a:rPr lang="fr-FR" baseline="30000" dirty="0" smtClean="0"/>
              <a:t>2</a:t>
            </a:r>
            <a:r>
              <a:rPr lang="fr-FR" dirty="0" smtClean="0"/>
              <a:t>, Jérôme Dyment </a:t>
            </a:r>
            <a:r>
              <a:rPr lang="fr-FR" baseline="30000" dirty="0" smtClean="0"/>
              <a:t>2</a:t>
            </a:r>
            <a:endParaRPr lang="en-GB" baseline="30000" dirty="0"/>
          </a:p>
        </p:txBody>
      </p:sp>
      <p:sp>
        <p:nvSpPr>
          <p:cNvPr id="12" name="TextBox 11"/>
          <p:cNvSpPr txBox="1"/>
          <p:nvPr/>
        </p:nvSpPr>
        <p:spPr>
          <a:xfrm>
            <a:off x="4637636" y="3437499"/>
            <a:ext cx="3375411" cy="523220"/>
          </a:xfrm>
          <a:prstGeom prst="rect">
            <a:avLst/>
          </a:prstGeom>
          <a:noFill/>
        </p:spPr>
        <p:txBody>
          <a:bodyPr wrap="none" rtlCol="0">
            <a:spAutoFit/>
          </a:bodyPr>
          <a:lstStyle/>
          <a:p>
            <a:pPr algn="ctr"/>
            <a:r>
              <a:rPr lang="fr-FR" sz="1400" i="1" baseline="30000" dirty="0" smtClean="0"/>
              <a:t>1</a:t>
            </a:r>
            <a:r>
              <a:rPr lang="fr-FR" sz="1400" i="1" dirty="0" smtClean="0"/>
              <a:t>Space </a:t>
            </a:r>
            <a:r>
              <a:rPr lang="fr-FR" sz="1400" i="1" dirty="0" err="1" smtClean="0"/>
              <a:t>Research</a:t>
            </a:r>
            <a:r>
              <a:rPr lang="fr-FR" sz="1400" i="1" dirty="0" smtClean="0"/>
              <a:t> Centre, </a:t>
            </a:r>
            <a:r>
              <a:rPr lang="fr-FR" sz="1400" i="1" dirty="0" err="1" smtClean="0"/>
              <a:t>Warsaw</a:t>
            </a:r>
            <a:r>
              <a:rPr lang="fr-FR" sz="1400" i="1" dirty="0" smtClean="0"/>
              <a:t>, </a:t>
            </a:r>
            <a:r>
              <a:rPr lang="fr-FR" sz="1400" i="1" dirty="0" err="1" smtClean="0"/>
              <a:t>Poland</a:t>
            </a:r>
            <a:endParaRPr lang="fr-FR" sz="1400" i="1" dirty="0" smtClean="0"/>
          </a:p>
          <a:p>
            <a:pPr algn="ctr"/>
            <a:r>
              <a:rPr lang="fr-FR" sz="1400" i="1" baseline="30000" dirty="0" smtClean="0"/>
              <a:t>2</a:t>
            </a:r>
            <a:r>
              <a:rPr lang="fr-FR" sz="1400" i="1" dirty="0" smtClean="0"/>
              <a:t>Institut de Physique du Globe, Paris, France</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5071" y="5861378"/>
            <a:ext cx="1471402" cy="34305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0336" y="5497452"/>
            <a:ext cx="703072" cy="1025794"/>
          </a:xfrm>
          <a:prstGeom prst="rect">
            <a:avLst/>
          </a:prstGeom>
        </p:spPr>
      </p:pic>
    </p:spTree>
    <p:extLst>
      <p:ext uri="{BB962C8B-B14F-4D97-AF65-F5344CB8AC3E}">
        <p14:creationId xmlns:p14="http://schemas.microsoft.com/office/powerpoint/2010/main" val="152995518"/>
      </p:ext>
    </p:extLst>
  </p:cSld>
  <p:clrMapOvr>
    <a:masterClrMapping/>
  </p:clrMapOvr>
  <mc:AlternateContent xmlns:mc="http://schemas.openxmlformats.org/markup-compatibility/2006" xmlns:p14="http://schemas.microsoft.com/office/powerpoint/2010/main">
    <mc:Choice Requires="p14">
      <p:transition spd="slow" p14:dur="2000" advTm="7368"/>
    </mc:Choice>
    <mc:Fallback xmlns="">
      <p:transition spd="slow" advTm="7368"/>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9332" y="52918"/>
            <a:ext cx="8313431" cy="646331"/>
          </a:xfrm>
          <a:prstGeom prst="rect">
            <a:avLst/>
          </a:prstGeom>
          <a:noFill/>
        </p:spPr>
        <p:txBody>
          <a:bodyPr wrap="none" rtlCol="0">
            <a:spAutoFit/>
          </a:bodyPr>
          <a:lstStyle/>
          <a:p>
            <a:pPr algn="ctr"/>
            <a:r>
              <a:rPr lang="fr-FR" sz="3600" dirty="0" err="1" smtClean="0">
                <a:latin typeface="+mj-lt"/>
              </a:rPr>
              <a:t>Measurement</a:t>
            </a:r>
            <a:r>
              <a:rPr lang="fr-FR" sz="3600" dirty="0" smtClean="0">
                <a:latin typeface="+mj-lt"/>
              </a:rPr>
              <a:t> of background </a:t>
            </a:r>
            <a:r>
              <a:rPr lang="fr-FR" sz="3600" dirty="0" err="1" smtClean="0">
                <a:latin typeface="+mj-lt"/>
              </a:rPr>
              <a:t>magnetic</a:t>
            </a:r>
            <a:r>
              <a:rPr lang="fr-FR" sz="3600" dirty="0" smtClean="0">
                <a:latin typeface="+mj-lt"/>
              </a:rPr>
              <a:t> </a:t>
            </a:r>
            <a:r>
              <a:rPr lang="fr-FR" sz="3600" dirty="0" err="1" smtClean="0">
                <a:latin typeface="+mj-lt"/>
              </a:rPr>
              <a:t>field</a:t>
            </a:r>
            <a:endParaRPr lang="fr-FR" sz="3600" dirty="0">
              <a:latin typeface="+mj-lt"/>
            </a:endParaRPr>
          </a:p>
        </p:txBody>
      </p:sp>
      <p:sp>
        <p:nvSpPr>
          <p:cNvPr id="3" name="TextBox 2"/>
          <p:cNvSpPr txBox="1"/>
          <p:nvPr/>
        </p:nvSpPr>
        <p:spPr>
          <a:xfrm>
            <a:off x="110855" y="869663"/>
            <a:ext cx="11936259" cy="369332"/>
          </a:xfrm>
          <a:prstGeom prst="rect">
            <a:avLst/>
          </a:prstGeom>
          <a:noFill/>
        </p:spPr>
        <p:txBody>
          <a:bodyPr wrap="square" rtlCol="0">
            <a:spAutoFit/>
          </a:bodyPr>
          <a:lstStyle/>
          <a:p>
            <a:r>
              <a:rPr lang="en-GB" dirty="0" smtClean="0">
                <a:latin typeface="+mj-lt"/>
              </a:rPr>
              <a:t>Ambient magnetic field was continuously measured during the survey at Yara Dallol camp, located 5.5 km west of Mount Dallol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032" y="1356360"/>
            <a:ext cx="5401056" cy="4047744"/>
          </a:xfrm>
          <a:prstGeom prst="rect">
            <a:avLst/>
          </a:prstGeom>
        </p:spPr>
      </p:pic>
      <p:sp>
        <p:nvSpPr>
          <p:cNvPr id="5" name="TextBox 4"/>
          <p:cNvSpPr txBox="1"/>
          <p:nvPr/>
        </p:nvSpPr>
        <p:spPr>
          <a:xfrm>
            <a:off x="995680" y="5723953"/>
            <a:ext cx="6741846" cy="646331"/>
          </a:xfrm>
          <a:prstGeom prst="rect">
            <a:avLst/>
          </a:prstGeom>
          <a:noFill/>
        </p:spPr>
        <p:txBody>
          <a:bodyPr wrap="none" rtlCol="0">
            <a:spAutoFit/>
          </a:bodyPr>
          <a:lstStyle/>
          <a:p>
            <a:pPr marL="285750" indent="-285750">
              <a:buFont typeface="Arial" panose="020B0604020202020204" pitchFamily="34" charset="0"/>
              <a:buChar char="•"/>
            </a:pPr>
            <a:r>
              <a:rPr lang="en-GB" dirty="0" err="1" smtClean="0">
                <a:latin typeface="+mj-lt"/>
              </a:rPr>
              <a:t>Overhauser</a:t>
            </a:r>
            <a:r>
              <a:rPr lang="en-GB" dirty="0" smtClean="0">
                <a:latin typeface="+mj-lt"/>
              </a:rPr>
              <a:t> Magnetometer </a:t>
            </a:r>
            <a:r>
              <a:rPr lang="en-GB" dirty="0" err="1" smtClean="0">
                <a:latin typeface="+mj-lt"/>
              </a:rPr>
              <a:t>GemSystems</a:t>
            </a:r>
            <a:r>
              <a:rPr lang="en-GB" dirty="0">
                <a:latin typeface="+mj-lt"/>
              </a:rPr>
              <a:t> </a:t>
            </a:r>
            <a:r>
              <a:rPr lang="en-GB" dirty="0" smtClean="0">
                <a:latin typeface="+mj-lt"/>
              </a:rPr>
              <a:t>GSM-19, precision 0.01 </a:t>
            </a:r>
            <a:r>
              <a:rPr lang="en-GB" dirty="0" err="1" smtClean="0">
                <a:latin typeface="+mj-lt"/>
              </a:rPr>
              <a:t>nT</a:t>
            </a:r>
            <a:endParaRPr lang="en-GB" dirty="0" smtClean="0">
              <a:latin typeface="+mj-lt"/>
            </a:endParaRPr>
          </a:p>
          <a:p>
            <a:pPr marL="285750" indent="-285750">
              <a:buFont typeface="Arial" panose="020B0604020202020204" pitchFamily="34" charset="0"/>
              <a:buChar char="•"/>
            </a:pPr>
            <a:r>
              <a:rPr lang="en-GB" dirty="0" smtClean="0">
                <a:latin typeface="+mj-lt"/>
              </a:rPr>
              <a:t>S/N ratio was maximum throughout the survey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704" y="1356360"/>
            <a:ext cx="5401056" cy="404774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9772" y="5468867"/>
            <a:ext cx="1915363" cy="1275632"/>
          </a:xfrm>
          <a:prstGeom prst="rect">
            <a:avLst/>
          </a:prstGeom>
        </p:spPr>
      </p:pic>
    </p:spTree>
    <p:extLst>
      <p:ext uri="{BB962C8B-B14F-4D97-AF65-F5344CB8AC3E}">
        <p14:creationId xmlns:p14="http://schemas.microsoft.com/office/powerpoint/2010/main" val="23243571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72270" y="52918"/>
            <a:ext cx="4247573" cy="646331"/>
          </a:xfrm>
          <a:prstGeom prst="rect">
            <a:avLst/>
          </a:prstGeom>
          <a:noFill/>
        </p:spPr>
        <p:txBody>
          <a:bodyPr wrap="none" rtlCol="0">
            <a:spAutoFit/>
          </a:bodyPr>
          <a:lstStyle/>
          <a:p>
            <a:pPr algn="ctr"/>
            <a:r>
              <a:rPr lang="fr-FR" sz="3600" dirty="0" smtClean="0">
                <a:latin typeface="+mj-lt"/>
              </a:rPr>
              <a:t>Profile </a:t>
            </a:r>
            <a:r>
              <a:rPr lang="fr-FR" sz="3600" dirty="0" err="1" smtClean="0">
                <a:latin typeface="+mj-lt"/>
              </a:rPr>
              <a:t>measurements</a:t>
            </a:r>
            <a:endParaRPr lang="fr-FR" sz="3600" dirty="0">
              <a:latin typeface="+mj-lt"/>
            </a:endParaRPr>
          </a:p>
        </p:txBody>
      </p:sp>
      <p:sp>
        <p:nvSpPr>
          <p:cNvPr id="5" name="TextBox 4"/>
          <p:cNvSpPr txBox="1"/>
          <p:nvPr/>
        </p:nvSpPr>
        <p:spPr>
          <a:xfrm>
            <a:off x="105665" y="1042225"/>
            <a:ext cx="3039872" cy="5632311"/>
          </a:xfrm>
          <a:prstGeom prst="rect">
            <a:avLst/>
          </a:prstGeom>
          <a:noFill/>
        </p:spPr>
        <p:txBody>
          <a:bodyPr wrap="square" rtlCol="0">
            <a:spAutoFit/>
          </a:bodyPr>
          <a:lstStyle/>
          <a:p>
            <a:pPr marL="285750" indent="-285750">
              <a:buFont typeface="Arial" panose="020B0604020202020204" pitchFamily="34" charset="0"/>
              <a:buChar char="•"/>
            </a:pPr>
            <a:r>
              <a:rPr lang="en-GB" dirty="0" smtClean="0">
                <a:latin typeface="+mj-lt"/>
              </a:rPr>
              <a:t>Similar magnetometer</a:t>
            </a:r>
          </a:p>
          <a:p>
            <a:pPr marL="285750" indent="-285750">
              <a:buFont typeface="Arial" panose="020B0604020202020204" pitchFamily="34" charset="0"/>
              <a:buChar char="•"/>
            </a:pPr>
            <a:endParaRPr lang="en-GB" dirty="0">
              <a:latin typeface="+mj-lt"/>
            </a:endParaRPr>
          </a:p>
          <a:p>
            <a:pPr marL="285750" indent="-285750">
              <a:buFont typeface="Arial" panose="020B0604020202020204" pitchFamily="34" charset="0"/>
              <a:buChar char="•"/>
            </a:pPr>
            <a:r>
              <a:rPr lang="en-GB" dirty="0">
                <a:latin typeface="+mj-lt"/>
              </a:rPr>
              <a:t>S/N ratio was maximum throughout the </a:t>
            </a:r>
            <a:r>
              <a:rPr lang="en-GB" dirty="0" smtClean="0">
                <a:latin typeface="+mj-lt"/>
              </a:rPr>
              <a:t>survey</a:t>
            </a:r>
          </a:p>
          <a:p>
            <a:pPr marL="285750" indent="-285750">
              <a:buFont typeface="Arial" panose="020B0604020202020204" pitchFamily="34" charset="0"/>
              <a:buChar char="•"/>
            </a:pPr>
            <a:endParaRPr lang="en-GB" dirty="0">
              <a:latin typeface="+mj-lt"/>
            </a:endParaRPr>
          </a:p>
          <a:p>
            <a:pPr marL="285750" indent="-285750">
              <a:buFont typeface="Arial" panose="020B0604020202020204" pitchFamily="34" charset="0"/>
              <a:buChar char="•"/>
            </a:pPr>
            <a:r>
              <a:rPr lang="en-GB" b="1" dirty="0" smtClean="0">
                <a:latin typeface="+mj-lt"/>
              </a:rPr>
              <a:t>Long profiles </a:t>
            </a:r>
            <a:r>
              <a:rPr lang="en-GB" dirty="0" smtClean="0">
                <a:latin typeface="+mj-lt"/>
              </a:rPr>
              <a:t>to characterise long wavelength signal (basement) and correlation with seismic data</a:t>
            </a:r>
          </a:p>
          <a:p>
            <a:pPr marL="285750" indent="-285750">
              <a:buFont typeface="Arial" panose="020B0604020202020204" pitchFamily="34" charset="0"/>
              <a:buChar char="•"/>
            </a:pPr>
            <a:endParaRPr lang="en-GB" dirty="0" smtClean="0">
              <a:latin typeface="+mj-lt"/>
            </a:endParaRPr>
          </a:p>
          <a:p>
            <a:pPr marL="285750" indent="-285750">
              <a:buFont typeface="Arial" panose="020B0604020202020204" pitchFamily="34" charset="0"/>
              <a:buChar char="•"/>
            </a:pPr>
            <a:r>
              <a:rPr lang="en-GB" b="1" dirty="0" smtClean="0">
                <a:latin typeface="+mj-lt"/>
              </a:rPr>
              <a:t>Intermediate </a:t>
            </a:r>
            <a:r>
              <a:rPr lang="en-GB" b="1" dirty="0" smtClean="0">
                <a:latin typeface="+mj-lt"/>
              </a:rPr>
              <a:t>size </a:t>
            </a:r>
            <a:r>
              <a:rPr lang="en-GB" b="1" dirty="0" smtClean="0">
                <a:latin typeface="+mj-lt"/>
              </a:rPr>
              <a:t>profiles </a:t>
            </a:r>
            <a:r>
              <a:rPr lang="en-GB" dirty="0" smtClean="0">
                <a:latin typeface="+mj-lt"/>
              </a:rPr>
              <a:t>to characterise diffuse flows in hydrothermal areas</a:t>
            </a:r>
          </a:p>
          <a:p>
            <a:pPr marL="285750" indent="-285750">
              <a:buFont typeface="Arial" panose="020B0604020202020204" pitchFamily="34" charset="0"/>
              <a:buChar char="•"/>
            </a:pPr>
            <a:endParaRPr lang="en-GB" dirty="0" smtClean="0">
              <a:latin typeface="+mj-lt"/>
            </a:endParaRPr>
          </a:p>
          <a:p>
            <a:pPr marL="285750" indent="-285750">
              <a:buFont typeface="Arial" panose="020B0604020202020204" pitchFamily="34" charset="0"/>
              <a:buChar char="•"/>
            </a:pPr>
            <a:r>
              <a:rPr lang="en-GB" b="1" dirty="0" smtClean="0">
                <a:latin typeface="+mj-lt"/>
              </a:rPr>
              <a:t>Tight grids and short very high </a:t>
            </a:r>
            <a:r>
              <a:rPr lang="en-GB" b="1" dirty="0">
                <a:latin typeface="+mj-lt"/>
              </a:rPr>
              <a:t>resolution profiles </a:t>
            </a:r>
            <a:r>
              <a:rPr lang="en-GB" dirty="0" smtClean="0">
                <a:latin typeface="+mj-lt"/>
              </a:rPr>
              <a:t>to characterise small features</a:t>
            </a:r>
          </a:p>
          <a:p>
            <a:pPr marL="285750" indent="-285750">
              <a:buFont typeface="Arial" panose="020B0604020202020204" pitchFamily="34" charset="0"/>
              <a:buChar char="•"/>
            </a:pPr>
            <a:endParaRPr lang="en-GB" dirty="0">
              <a:latin typeface="+mj-lt"/>
            </a:endParaRPr>
          </a:p>
          <a:p>
            <a:pPr marL="285750" indent="-285750">
              <a:buFont typeface="Arial" panose="020B0604020202020204" pitchFamily="34" charset="0"/>
              <a:buChar char="•"/>
            </a:pPr>
            <a:r>
              <a:rPr lang="en-GB" dirty="0">
                <a:latin typeface="+mj-lt"/>
              </a:rPr>
              <a:t>Total surveyed profile length: 64.6 </a:t>
            </a:r>
            <a:r>
              <a:rPr lang="en-GB" dirty="0" smtClean="0">
                <a:latin typeface="+mj-lt"/>
              </a:rPr>
              <a:t>km</a:t>
            </a:r>
            <a:endParaRPr lang="en-GB" dirty="0">
              <a:latin typeface="+mj-lt"/>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7512" y="1232682"/>
            <a:ext cx="8907272" cy="4947646"/>
          </a:xfrm>
          <a:prstGeom prst="rect">
            <a:avLst/>
          </a:prstGeom>
        </p:spPr>
      </p:pic>
    </p:spTree>
    <p:extLst>
      <p:ext uri="{BB962C8B-B14F-4D97-AF65-F5344CB8AC3E}">
        <p14:creationId xmlns:p14="http://schemas.microsoft.com/office/powerpoint/2010/main" val="27127387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09726" y="52918"/>
            <a:ext cx="1772665" cy="646331"/>
          </a:xfrm>
          <a:prstGeom prst="rect">
            <a:avLst/>
          </a:prstGeom>
          <a:noFill/>
        </p:spPr>
        <p:txBody>
          <a:bodyPr wrap="none" rtlCol="0">
            <a:spAutoFit/>
          </a:bodyPr>
          <a:lstStyle/>
          <a:p>
            <a:pPr algn="ctr"/>
            <a:r>
              <a:rPr lang="fr-FR" sz="3600" dirty="0" smtClean="0">
                <a:latin typeface="+mj-lt"/>
              </a:rPr>
              <a:t>Portfolio</a:t>
            </a:r>
            <a:endParaRPr lang="fr-FR" sz="3600" dirty="0">
              <a:latin typeface="+mj-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03" y="1132689"/>
            <a:ext cx="5571403" cy="4179732"/>
          </a:xfrm>
          <a:prstGeom prst="rect">
            <a:avLst/>
          </a:prstGeom>
        </p:spPr>
      </p:pic>
      <p:sp>
        <p:nvSpPr>
          <p:cNvPr id="8" name="TextBox 7"/>
          <p:cNvSpPr txBox="1"/>
          <p:nvPr/>
        </p:nvSpPr>
        <p:spPr>
          <a:xfrm>
            <a:off x="1582194" y="5456095"/>
            <a:ext cx="2529219" cy="646331"/>
          </a:xfrm>
          <a:prstGeom prst="rect">
            <a:avLst/>
          </a:prstGeom>
          <a:noFill/>
        </p:spPr>
        <p:txBody>
          <a:bodyPr wrap="none" rtlCol="0">
            <a:spAutoFit/>
          </a:bodyPr>
          <a:lstStyle/>
          <a:p>
            <a:pPr algn="ctr"/>
            <a:r>
              <a:rPr lang="en-GB" dirty="0" smtClean="0"/>
              <a:t>P9 (seismic line)</a:t>
            </a:r>
          </a:p>
          <a:p>
            <a:pPr algn="ctr"/>
            <a:r>
              <a:rPr lang="en-GB" dirty="0" smtClean="0">
                <a:latin typeface="+mj-lt"/>
              </a:rPr>
              <a:t>20 steps, 1 measurement</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8915" y="1128643"/>
            <a:ext cx="5571405" cy="4179732"/>
          </a:xfrm>
          <a:prstGeom prst="rect">
            <a:avLst/>
          </a:prstGeom>
        </p:spPr>
      </p:pic>
      <p:sp>
        <p:nvSpPr>
          <p:cNvPr id="14" name="TextBox 13"/>
          <p:cNvSpPr txBox="1"/>
          <p:nvPr/>
        </p:nvSpPr>
        <p:spPr>
          <a:xfrm>
            <a:off x="6563393" y="5456095"/>
            <a:ext cx="4022447" cy="1200329"/>
          </a:xfrm>
          <a:prstGeom prst="rect">
            <a:avLst/>
          </a:prstGeom>
          <a:noFill/>
        </p:spPr>
        <p:txBody>
          <a:bodyPr wrap="none" rtlCol="0">
            <a:spAutoFit/>
          </a:bodyPr>
          <a:lstStyle/>
          <a:p>
            <a:pPr algn="ctr"/>
            <a:r>
              <a:rPr lang="en-GB" dirty="0" smtClean="0"/>
              <a:t>P9bis (seismic line)</a:t>
            </a:r>
          </a:p>
          <a:p>
            <a:pPr algn="ctr"/>
            <a:r>
              <a:rPr lang="en-GB" dirty="0" smtClean="0">
                <a:latin typeface="+mj-lt"/>
              </a:rPr>
              <a:t>Small-scale gravitational instabilities</a:t>
            </a:r>
          </a:p>
          <a:p>
            <a:pPr algn="ctr"/>
            <a:r>
              <a:rPr lang="en-GB" dirty="0" smtClean="0">
                <a:latin typeface="+mj-lt"/>
              </a:rPr>
              <a:t>are responsible for very short wavelength</a:t>
            </a:r>
          </a:p>
          <a:p>
            <a:pPr algn="ctr"/>
            <a:r>
              <a:rPr lang="en-GB" dirty="0" smtClean="0">
                <a:latin typeface="+mj-lt"/>
              </a:rPr>
              <a:t>magnetic field anomalies</a:t>
            </a:r>
          </a:p>
        </p:txBody>
      </p:sp>
    </p:spTree>
    <p:extLst>
      <p:ext uri="{BB962C8B-B14F-4D97-AF65-F5344CB8AC3E}">
        <p14:creationId xmlns:p14="http://schemas.microsoft.com/office/powerpoint/2010/main" val="2767823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09726" y="52918"/>
            <a:ext cx="1772665" cy="646331"/>
          </a:xfrm>
          <a:prstGeom prst="rect">
            <a:avLst/>
          </a:prstGeom>
          <a:noFill/>
        </p:spPr>
        <p:txBody>
          <a:bodyPr wrap="none" rtlCol="0">
            <a:spAutoFit/>
          </a:bodyPr>
          <a:lstStyle/>
          <a:p>
            <a:pPr algn="ctr"/>
            <a:r>
              <a:rPr lang="fr-FR" sz="3600" dirty="0" smtClean="0">
                <a:latin typeface="+mj-lt"/>
              </a:rPr>
              <a:t>Portfolio</a:t>
            </a:r>
            <a:endParaRPr lang="fr-FR" sz="3600" dirty="0">
              <a:latin typeface="+mj-lt"/>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8740" y="441870"/>
            <a:ext cx="4179733" cy="557140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015" y="1331915"/>
            <a:ext cx="5571403" cy="4179732"/>
          </a:xfrm>
          <a:prstGeom prst="rect">
            <a:avLst/>
          </a:prstGeom>
        </p:spPr>
      </p:pic>
      <p:sp>
        <p:nvSpPr>
          <p:cNvPr id="13" name="TextBox 12"/>
          <p:cNvSpPr txBox="1"/>
          <p:nvPr/>
        </p:nvSpPr>
        <p:spPr>
          <a:xfrm>
            <a:off x="6969788" y="6113730"/>
            <a:ext cx="4717638" cy="646331"/>
          </a:xfrm>
          <a:prstGeom prst="rect">
            <a:avLst/>
          </a:prstGeom>
          <a:noFill/>
        </p:spPr>
        <p:txBody>
          <a:bodyPr wrap="none" rtlCol="0">
            <a:spAutoFit/>
          </a:bodyPr>
          <a:lstStyle/>
          <a:p>
            <a:pPr algn="ctr"/>
            <a:r>
              <a:rPr lang="en-GB" b="1" dirty="0" smtClean="0">
                <a:latin typeface="+mj-lt"/>
              </a:rPr>
              <a:t>Grid 1</a:t>
            </a:r>
          </a:p>
          <a:p>
            <a:pPr algn="ctr"/>
            <a:r>
              <a:rPr lang="en-GB" dirty="0" smtClean="0">
                <a:latin typeface="+mj-lt"/>
              </a:rPr>
              <a:t>Water </a:t>
            </a:r>
            <a:r>
              <a:rPr lang="en-GB" dirty="0" smtClean="0">
                <a:latin typeface="+mj-lt"/>
              </a:rPr>
              <a:t>upflows features along </a:t>
            </a:r>
            <a:r>
              <a:rPr lang="en-GB" dirty="0" smtClean="0">
                <a:latin typeface="+mj-lt"/>
              </a:rPr>
              <a:t>Yellow Lake Fissure</a:t>
            </a:r>
          </a:p>
        </p:txBody>
      </p:sp>
      <p:sp>
        <p:nvSpPr>
          <p:cNvPr id="9" name="TextBox 8"/>
          <p:cNvSpPr txBox="1"/>
          <p:nvPr/>
        </p:nvSpPr>
        <p:spPr>
          <a:xfrm>
            <a:off x="1101362" y="6013276"/>
            <a:ext cx="5086714" cy="646331"/>
          </a:xfrm>
          <a:prstGeom prst="rect">
            <a:avLst/>
          </a:prstGeom>
          <a:noFill/>
        </p:spPr>
        <p:txBody>
          <a:bodyPr wrap="none" rtlCol="0">
            <a:spAutoFit/>
          </a:bodyPr>
          <a:lstStyle/>
          <a:p>
            <a:pPr algn="ctr"/>
            <a:r>
              <a:rPr lang="en-GB" b="1" dirty="0" smtClean="0">
                <a:latin typeface="+mj-lt"/>
              </a:rPr>
              <a:t>P10</a:t>
            </a:r>
          </a:p>
          <a:p>
            <a:pPr algn="ctr"/>
            <a:r>
              <a:rPr lang="en-GB" dirty="0" smtClean="0">
                <a:latin typeface="+mj-lt"/>
              </a:rPr>
              <a:t>Water </a:t>
            </a:r>
            <a:r>
              <a:rPr lang="en-GB" dirty="0" smtClean="0">
                <a:latin typeface="+mj-lt"/>
              </a:rPr>
              <a:t>upflows features </a:t>
            </a:r>
            <a:r>
              <a:rPr lang="en-GB" dirty="0" smtClean="0">
                <a:latin typeface="+mj-lt"/>
              </a:rPr>
              <a:t>along rift border fault system</a:t>
            </a:r>
          </a:p>
        </p:txBody>
      </p:sp>
    </p:spTree>
    <p:extLst>
      <p:ext uri="{BB962C8B-B14F-4D97-AF65-F5344CB8AC3E}">
        <p14:creationId xmlns:p14="http://schemas.microsoft.com/office/powerpoint/2010/main" val="13406350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09734" y="52918"/>
            <a:ext cx="1772665" cy="646331"/>
          </a:xfrm>
          <a:prstGeom prst="rect">
            <a:avLst/>
          </a:prstGeom>
          <a:noFill/>
        </p:spPr>
        <p:txBody>
          <a:bodyPr wrap="none" rtlCol="0">
            <a:spAutoFit/>
          </a:bodyPr>
          <a:lstStyle/>
          <a:p>
            <a:pPr algn="ctr"/>
            <a:r>
              <a:rPr lang="fr-FR" sz="3600" dirty="0" smtClean="0">
                <a:latin typeface="+mj-lt"/>
              </a:rPr>
              <a:t>Portfolio</a:t>
            </a:r>
            <a:endParaRPr lang="fr-FR" sz="3600" dirty="0">
              <a:latin typeface="+mj-lt"/>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5491" y="920473"/>
            <a:ext cx="4179735" cy="5571407"/>
          </a:xfrm>
          <a:prstGeom prst="rect">
            <a:avLst/>
          </a:prstGeom>
        </p:spPr>
      </p:pic>
      <p:sp>
        <p:nvSpPr>
          <p:cNvPr id="15" name="TextBox 14"/>
          <p:cNvSpPr txBox="1"/>
          <p:nvPr/>
        </p:nvSpPr>
        <p:spPr>
          <a:xfrm>
            <a:off x="4411484" y="5568550"/>
            <a:ext cx="3074881" cy="923330"/>
          </a:xfrm>
          <a:prstGeom prst="rect">
            <a:avLst/>
          </a:prstGeom>
          <a:noFill/>
        </p:spPr>
        <p:txBody>
          <a:bodyPr wrap="none" rtlCol="0">
            <a:spAutoFit/>
          </a:bodyPr>
          <a:lstStyle/>
          <a:p>
            <a:pPr algn="r"/>
            <a:r>
              <a:rPr lang="en-GB" dirty="0"/>
              <a:t>Grid </a:t>
            </a:r>
            <a:r>
              <a:rPr lang="en-GB" dirty="0" smtClean="0"/>
              <a:t>1</a:t>
            </a:r>
          </a:p>
          <a:p>
            <a:pPr algn="r"/>
            <a:r>
              <a:rPr lang="en-GB" dirty="0" smtClean="0">
                <a:latin typeface="+mj-lt"/>
              </a:rPr>
              <a:t>Yellow Lake Fissure segment</a:t>
            </a:r>
          </a:p>
          <a:p>
            <a:pPr algn="r"/>
            <a:r>
              <a:rPr lang="en-GB" dirty="0" smtClean="0">
                <a:latin typeface="+mj-lt"/>
              </a:rPr>
              <a:t>Reactivated since January 2018</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602" y="920473"/>
            <a:ext cx="4179734" cy="5571407"/>
          </a:xfrm>
          <a:prstGeom prst="rect">
            <a:avLst/>
          </a:prstGeom>
        </p:spPr>
      </p:pic>
      <p:sp>
        <p:nvSpPr>
          <p:cNvPr id="18" name="TextBox 17"/>
          <p:cNvSpPr txBox="1"/>
          <p:nvPr/>
        </p:nvSpPr>
        <p:spPr>
          <a:xfrm>
            <a:off x="4305336" y="1049149"/>
            <a:ext cx="2860335" cy="1200329"/>
          </a:xfrm>
          <a:prstGeom prst="rect">
            <a:avLst/>
          </a:prstGeom>
          <a:noFill/>
        </p:spPr>
        <p:txBody>
          <a:bodyPr wrap="none" rtlCol="0">
            <a:spAutoFit/>
          </a:bodyPr>
          <a:lstStyle/>
          <a:p>
            <a:r>
              <a:rPr lang="en-GB" dirty="0"/>
              <a:t>Grid </a:t>
            </a:r>
            <a:r>
              <a:rPr lang="en-GB" dirty="0" smtClean="0"/>
              <a:t>1</a:t>
            </a:r>
          </a:p>
          <a:p>
            <a:r>
              <a:rPr lang="en-GB" dirty="0" smtClean="0">
                <a:latin typeface="+mj-lt"/>
              </a:rPr>
              <a:t>Still active yellow pool </a:t>
            </a:r>
          </a:p>
          <a:p>
            <a:r>
              <a:rPr lang="en-GB" dirty="0" smtClean="0">
                <a:latin typeface="+mj-lt"/>
              </a:rPr>
              <a:t>Along Yellow Lake fissure</a:t>
            </a:r>
          </a:p>
          <a:p>
            <a:r>
              <a:rPr lang="en-GB" dirty="0">
                <a:latin typeface="+mj-lt"/>
              </a:rPr>
              <a:t>O</a:t>
            </a:r>
            <a:r>
              <a:rPr lang="en-GB" dirty="0" smtClean="0">
                <a:latin typeface="+mj-lt"/>
              </a:rPr>
              <a:t>pen fissure depth &gt; 150 cm</a:t>
            </a:r>
          </a:p>
        </p:txBody>
      </p:sp>
    </p:spTree>
    <p:extLst>
      <p:ext uri="{BB962C8B-B14F-4D97-AF65-F5344CB8AC3E}">
        <p14:creationId xmlns:p14="http://schemas.microsoft.com/office/powerpoint/2010/main" val="35218164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09734" y="52918"/>
            <a:ext cx="1772665" cy="646331"/>
          </a:xfrm>
          <a:prstGeom prst="rect">
            <a:avLst/>
          </a:prstGeom>
          <a:noFill/>
        </p:spPr>
        <p:txBody>
          <a:bodyPr wrap="none" rtlCol="0">
            <a:spAutoFit/>
          </a:bodyPr>
          <a:lstStyle/>
          <a:p>
            <a:pPr algn="ctr"/>
            <a:r>
              <a:rPr lang="fr-FR" sz="3600" dirty="0" smtClean="0">
                <a:latin typeface="+mj-lt"/>
              </a:rPr>
              <a:t>Portfolio</a:t>
            </a:r>
            <a:endParaRPr lang="fr-FR" sz="3600" dirty="0">
              <a:latin typeface="+mj-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341" y="1132688"/>
            <a:ext cx="5571406" cy="4179733"/>
          </a:xfrm>
          <a:prstGeom prst="rect">
            <a:avLst/>
          </a:prstGeom>
        </p:spPr>
      </p:pic>
      <p:sp>
        <p:nvSpPr>
          <p:cNvPr id="16" name="TextBox 15"/>
          <p:cNvSpPr txBox="1"/>
          <p:nvPr/>
        </p:nvSpPr>
        <p:spPr>
          <a:xfrm>
            <a:off x="337481" y="5530374"/>
            <a:ext cx="5375126" cy="923330"/>
          </a:xfrm>
          <a:prstGeom prst="rect">
            <a:avLst/>
          </a:prstGeom>
          <a:noFill/>
        </p:spPr>
        <p:txBody>
          <a:bodyPr wrap="none" rtlCol="0">
            <a:spAutoFit/>
          </a:bodyPr>
          <a:lstStyle/>
          <a:p>
            <a:pPr algn="ctr"/>
            <a:r>
              <a:rPr lang="en-GB" dirty="0" smtClean="0"/>
              <a:t>P3</a:t>
            </a:r>
          </a:p>
          <a:p>
            <a:pPr algn="ctr"/>
            <a:r>
              <a:rPr lang="en-GB" dirty="0" smtClean="0">
                <a:latin typeface="+mj-lt"/>
              </a:rPr>
              <a:t>Intensely bubbling reactivated salt lake ("White Lake")</a:t>
            </a:r>
          </a:p>
          <a:p>
            <a:pPr algn="ctr"/>
            <a:r>
              <a:rPr lang="en-GB" dirty="0" smtClean="0">
                <a:latin typeface="+mj-lt"/>
              </a:rPr>
              <a:t>in diffuse hydrothermal zone around Yellow Lake Fissure</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3962" y="1132688"/>
            <a:ext cx="5571404" cy="4179733"/>
          </a:xfrm>
          <a:prstGeom prst="rect">
            <a:avLst/>
          </a:prstGeom>
        </p:spPr>
      </p:pic>
      <p:sp>
        <p:nvSpPr>
          <p:cNvPr id="12" name="TextBox 11"/>
          <p:cNvSpPr txBox="1"/>
          <p:nvPr/>
        </p:nvSpPr>
        <p:spPr>
          <a:xfrm>
            <a:off x="7380150" y="5530374"/>
            <a:ext cx="3239027" cy="923330"/>
          </a:xfrm>
          <a:prstGeom prst="rect">
            <a:avLst/>
          </a:prstGeom>
          <a:noFill/>
        </p:spPr>
        <p:txBody>
          <a:bodyPr wrap="none" rtlCol="0">
            <a:spAutoFit/>
          </a:bodyPr>
          <a:lstStyle/>
          <a:p>
            <a:pPr algn="ctr"/>
            <a:r>
              <a:rPr lang="en-GB" dirty="0"/>
              <a:t>Grid </a:t>
            </a:r>
            <a:r>
              <a:rPr lang="en-GB" dirty="0" smtClean="0"/>
              <a:t>2</a:t>
            </a:r>
          </a:p>
          <a:p>
            <a:pPr algn="ctr"/>
            <a:r>
              <a:rPr lang="en-GB" dirty="0" smtClean="0">
                <a:latin typeface="+mj-lt"/>
              </a:rPr>
              <a:t>Intense bubbling under salt plate</a:t>
            </a:r>
          </a:p>
          <a:p>
            <a:pPr algn="ctr"/>
            <a:r>
              <a:rPr lang="en-GB" dirty="0" smtClean="0">
                <a:latin typeface="+mj-lt"/>
              </a:rPr>
              <a:t>in Yellow Lake Fissure segment</a:t>
            </a:r>
          </a:p>
        </p:txBody>
      </p:sp>
    </p:spTree>
    <p:extLst>
      <p:ext uri="{BB962C8B-B14F-4D97-AF65-F5344CB8AC3E}">
        <p14:creationId xmlns:p14="http://schemas.microsoft.com/office/powerpoint/2010/main" val="6601716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09734" y="52918"/>
            <a:ext cx="1772665" cy="646331"/>
          </a:xfrm>
          <a:prstGeom prst="rect">
            <a:avLst/>
          </a:prstGeom>
          <a:noFill/>
        </p:spPr>
        <p:txBody>
          <a:bodyPr wrap="none" rtlCol="0">
            <a:spAutoFit/>
          </a:bodyPr>
          <a:lstStyle/>
          <a:p>
            <a:pPr algn="ctr"/>
            <a:r>
              <a:rPr lang="fr-FR" sz="3600" dirty="0" smtClean="0">
                <a:latin typeface="+mj-lt"/>
              </a:rPr>
              <a:t>Portfolio</a:t>
            </a:r>
            <a:endParaRPr lang="fr-FR" sz="3600"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954" y="1132688"/>
            <a:ext cx="5571404" cy="4179733"/>
          </a:xfrm>
          <a:prstGeom prst="rect">
            <a:avLst/>
          </a:prstGeom>
        </p:spPr>
      </p:pic>
      <p:sp>
        <p:nvSpPr>
          <p:cNvPr id="16" name="TextBox 15"/>
          <p:cNvSpPr txBox="1"/>
          <p:nvPr/>
        </p:nvSpPr>
        <p:spPr>
          <a:xfrm>
            <a:off x="7745538" y="5530374"/>
            <a:ext cx="2624244" cy="923330"/>
          </a:xfrm>
          <a:prstGeom prst="rect">
            <a:avLst/>
          </a:prstGeom>
          <a:noFill/>
        </p:spPr>
        <p:txBody>
          <a:bodyPr wrap="none" rtlCol="0">
            <a:spAutoFit/>
          </a:bodyPr>
          <a:lstStyle/>
          <a:p>
            <a:pPr algn="ctr"/>
            <a:r>
              <a:rPr lang="en-GB" dirty="0" smtClean="0"/>
              <a:t>P3</a:t>
            </a:r>
          </a:p>
          <a:p>
            <a:pPr algn="ctr"/>
            <a:r>
              <a:rPr lang="en-GB" dirty="0" smtClean="0">
                <a:latin typeface="+mj-lt"/>
              </a:rPr>
              <a:t>Wet soil in </a:t>
            </a:r>
            <a:r>
              <a:rPr lang="en-GB" dirty="0" err="1" smtClean="0">
                <a:latin typeface="+mj-lt"/>
              </a:rPr>
              <a:t>diapir</a:t>
            </a:r>
            <a:r>
              <a:rPr lang="en-GB" dirty="0" smtClean="0">
                <a:latin typeface="+mj-lt"/>
              </a:rPr>
              <a:t>-rich area</a:t>
            </a:r>
          </a:p>
          <a:p>
            <a:pPr algn="ctr"/>
            <a:r>
              <a:rPr lang="en-GB" dirty="0">
                <a:latin typeface="+mj-lt"/>
              </a:rPr>
              <a:t>east of Yellow Lake </a:t>
            </a:r>
            <a:r>
              <a:rPr lang="en-GB" dirty="0" smtClean="0">
                <a:latin typeface="+mj-lt"/>
              </a:rPr>
              <a:t>Fissure</a:t>
            </a:r>
            <a:endParaRPr lang="en-GB" dirty="0">
              <a:latin typeface="+mj-lt"/>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248" y="1132688"/>
            <a:ext cx="5571404" cy="4179732"/>
          </a:xfrm>
          <a:prstGeom prst="rect">
            <a:avLst/>
          </a:prstGeom>
        </p:spPr>
      </p:pic>
      <p:sp>
        <p:nvSpPr>
          <p:cNvPr id="12" name="TextBox 11"/>
          <p:cNvSpPr txBox="1"/>
          <p:nvPr/>
        </p:nvSpPr>
        <p:spPr>
          <a:xfrm>
            <a:off x="1911335" y="5530374"/>
            <a:ext cx="2621230" cy="923330"/>
          </a:xfrm>
          <a:prstGeom prst="rect">
            <a:avLst/>
          </a:prstGeom>
          <a:noFill/>
        </p:spPr>
        <p:txBody>
          <a:bodyPr wrap="none" rtlCol="0">
            <a:spAutoFit/>
          </a:bodyPr>
          <a:lstStyle/>
          <a:p>
            <a:pPr algn="ctr"/>
            <a:r>
              <a:rPr lang="en-GB" dirty="0" smtClean="0"/>
              <a:t>P3</a:t>
            </a:r>
          </a:p>
          <a:p>
            <a:pPr algn="ctr"/>
            <a:r>
              <a:rPr lang="en-GB" dirty="0" smtClean="0">
                <a:latin typeface="+mj-lt"/>
              </a:rPr>
              <a:t>Nascent </a:t>
            </a:r>
            <a:r>
              <a:rPr lang="en-GB" dirty="0" err="1" smtClean="0">
                <a:latin typeface="+mj-lt"/>
              </a:rPr>
              <a:t>diapirs</a:t>
            </a:r>
            <a:endParaRPr lang="en-GB" dirty="0" smtClean="0">
              <a:latin typeface="+mj-lt"/>
            </a:endParaRPr>
          </a:p>
          <a:p>
            <a:pPr algn="ctr"/>
            <a:r>
              <a:rPr lang="en-GB" dirty="0" smtClean="0">
                <a:latin typeface="+mj-lt"/>
              </a:rPr>
              <a:t>east of Yellow Lake Fissure</a:t>
            </a:r>
          </a:p>
        </p:txBody>
      </p:sp>
    </p:spTree>
    <p:extLst>
      <p:ext uri="{BB962C8B-B14F-4D97-AF65-F5344CB8AC3E}">
        <p14:creationId xmlns:p14="http://schemas.microsoft.com/office/powerpoint/2010/main" val="2657056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09734" y="52918"/>
            <a:ext cx="1772665" cy="646331"/>
          </a:xfrm>
          <a:prstGeom prst="rect">
            <a:avLst/>
          </a:prstGeom>
          <a:noFill/>
        </p:spPr>
        <p:txBody>
          <a:bodyPr wrap="none" rtlCol="0">
            <a:spAutoFit/>
          </a:bodyPr>
          <a:lstStyle/>
          <a:p>
            <a:pPr algn="ctr"/>
            <a:r>
              <a:rPr lang="fr-FR" sz="3600" dirty="0" smtClean="0">
                <a:latin typeface="+mj-lt"/>
              </a:rPr>
              <a:t>Portfolio</a:t>
            </a:r>
            <a:endParaRPr lang="fr-FR" sz="3600"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954" y="1132688"/>
            <a:ext cx="5571404" cy="4179732"/>
          </a:xfrm>
          <a:prstGeom prst="rect">
            <a:avLst/>
          </a:prstGeom>
        </p:spPr>
      </p:pic>
      <p:sp>
        <p:nvSpPr>
          <p:cNvPr id="16" name="TextBox 15"/>
          <p:cNvSpPr txBox="1"/>
          <p:nvPr/>
        </p:nvSpPr>
        <p:spPr>
          <a:xfrm>
            <a:off x="7961019" y="5530374"/>
            <a:ext cx="2193293" cy="646331"/>
          </a:xfrm>
          <a:prstGeom prst="rect">
            <a:avLst/>
          </a:prstGeom>
          <a:noFill/>
        </p:spPr>
        <p:txBody>
          <a:bodyPr wrap="none" rtlCol="0">
            <a:spAutoFit/>
          </a:bodyPr>
          <a:lstStyle/>
          <a:p>
            <a:pPr algn="ctr"/>
            <a:r>
              <a:rPr lang="en-GB" b="1" dirty="0" smtClean="0"/>
              <a:t>Grid 2</a:t>
            </a:r>
          </a:p>
          <a:p>
            <a:pPr algn="ctr"/>
            <a:r>
              <a:rPr lang="en-GB" dirty="0" smtClean="0"/>
              <a:t>Scientist feeling safe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248" y="1132688"/>
            <a:ext cx="5571403" cy="4179732"/>
          </a:xfrm>
          <a:prstGeom prst="rect">
            <a:avLst/>
          </a:prstGeom>
        </p:spPr>
      </p:pic>
      <p:sp>
        <p:nvSpPr>
          <p:cNvPr id="12" name="TextBox 11"/>
          <p:cNvSpPr txBox="1"/>
          <p:nvPr/>
        </p:nvSpPr>
        <p:spPr>
          <a:xfrm>
            <a:off x="1930317" y="5530374"/>
            <a:ext cx="2583272" cy="646331"/>
          </a:xfrm>
          <a:prstGeom prst="rect">
            <a:avLst/>
          </a:prstGeom>
          <a:noFill/>
        </p:spPr>
        <p:txBody>
          <a:bodyPr wrap="none" rtlCol="0">
            <a:spAutoFit/>
          </a:bodyPr>
          <a:lstStyle/>
          <a:p>
            <a:pPr algn="ctr"/>
            <a:r>
              <a:rPr lang="en-GB" b="1" dirty="0" smtClean="0"/>
              <a:t>Grid 2</a:t>
            </a:r>
          </a:p>
          <a:p>
            <a:pPr algn="ctr"/>
            <a:r>
              <a:rPr lang="en-GB" dirty="0" smtClean="0"/>
              <a:t>Police </a:t>
            </a:r>
            <a:r>
              <a:rPr lang="en-GB" dirty="0" smtClean="0"/>
              <a:t>protecting scientist</a:t>
            </a:r>
            <a:endParaRPr lang="en-GB" dirty="0" smtClean="0"/>
          </a:p>
        </p:txBody>
      </p:sp>
    </p:spTree>
    <p:extLst>
      <p:ext uri="{BB962C8B-B14F-4D97-AF65-F5344CB8AC3E}">
        <p14:creationId xmlns:p14="http://schemas.microsoft.com/office/powerpoint/2010/main" val="42809024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09734" y="52918"/>
            <a:ext cx="1772665" cy="646331"/>
          </a:xfrm>
          <a:prstGeom prst="rect">
            <a:avLst/>
          </a:prstGeom>
          <a:noFill/>
        </p:spPr>
        <p:txBody>
          <a:bodyPr wrap="none" rtlCol="0">
            <a:spAutoFit/>
          </a:bodyPr>
          <a:lstStyle/>
          <a:p>
            <a:pPr algn="ctr"/>
            <a:r>
              <a:rPr lang="fr-FR" sz="3600" dirty="0" smtClean="0">
                <a:latin typeface="+mj-lt"/>
              </a:rPr>
              <a:t>Portfolio</a:t>
            </a:r>
            <a:endParaRPr lang="fr-FR" sz="3600"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954" y="1132688"/>
            <a:ext cx="5571403" cy="4179732"/>
          </a:xfrm>
          <a:prstGeom prst="rect">
            <a:avLst/>
          </a:prstGeom>
        </p:spPr>
      </p:pic>
      <p:sp>
        <p:nvSpPr>
          <p:cNvPr id="16" name="TextBox 15"/>
          <p:cNvSpPr txBox="1"/>
          <p:nvPr/>
        </p:nvSpPr>
        <p:spPr>
          <a:xfrm>
            <a:off x="6759617" y="5530374"/>
            <a:ext cx="4596130" cy="923330"/>
          </a:xfrm>
          <a:prstGeom prst="rect">
            <a:avLst/>
          </a:prstGeom>
          <a:noFill/>
        </p:spPr>
        <p:txBody>
          <a:bodyPr wrap="none" rtlCol="0">
            <a:spAutoFit/>
          </a:bodyPr>
          <a:lstStyle/>
          <a:p>
            <a:pPr algn="ctr"/>
            <a:r>
              <a:rPr lang="en-GB" b="1" dirty="0" smtClean="0"/>
              <a:t>Afternoon </a:t>
            </a:r>
            <a:r>
              <a:rPr lang="en-GB" b="1" dirty="0" smtClean="0"/>
              <a:t>off in Dallol fractured area</a:t>
            </a:r>
            <a:endParaRPr lang="en-GB" b="1" dirty="0" smtClean="0"/>
          </a:p>
          <a:p>
            <a:pPr algn="ctr"/>
            <a:r>
              <a:rPr lang="en-GB" dirty="0" smtClean="0"/>
              <a:t>Co-I finding mafic/ultramafic </a:t>
            </a:r>
            <a:r>
              <a:rPr lang="en-GB" dirty="0" smtClean="0"/>
              <a:t>cannonball</a:t>
            </a:r>
          </a:p>
          <a:p>
            <a:pPr algn="ctr"/>
            <a:r>
              <a:rPr lang="en-GB" dirty="0" smtClean="0"/>
              <a:t>(donated </a:t>
            </a:r>
            <a:r>
              <a:rPr lang="en-GB" dirty="0" smtClean="0"/>
              <a:t>to Ben van </a:t>
            </a:r>
            <a:r>
              <a:rPr lang="en-GB" dirty="0" err="1" smtClean="0"/>
              <a:t>Wyk</a:t>
            </a:r>
            <a:r>
              <a:rPr lang="en-GB" dirty="0" smtClean="0"/>
              <a:t> de </a:t>
            </a:r>
            <a:r>
              <a:rPr lang="en-GB" dirty="0" err="1" smtClean="0"/>
              <a:t>Vries</a:t>
            </a:r>
            <a:r>
              <a:rPr lang="en-GB" dirty="0" smtClean="0"/>
              <a:t> for analyses)</a:t>
            </a:r>
            <a:endParaRPr lang="en-GB"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248" y="1132688"/>
            <a:ext cx="5571403" cy="4179731"/>
          </a:xfrm>
          <a:prstGeom prst="rect">
            <a:avLst/>
          </a:prstGeom>
        </p:spPr>
      </p:pic>
      <p:sp>
        <p:nvSpPr>
          <p:cNvPr id="12" name="TextBox 11"/>
          <p:cNvSpPr txBox="1"/>
          <p:nvPr/>
        </p:nvSpPr>
        <p:spPr>
          <a:xfrm>
            <a:off x="2540515" y="5530374"/>
            <a:ext cx="1362874" cy="646331"/>
          </a:xfrm>
          <a:prstGeom prst="rect">
            <a:avLst/>
          </a:prstGeom>
          <a:noFill/>
        </p:spPr>
        <p:txBody>
          <a:bodyPr wrap="none" rtlCol="0">
            <a:spAutoFit/>
          </a:bodyPr>
          <a:lstStyle/>
          <a:p>
            <a:pPr algn="ctr"/>
            <a:r>
              <a:rPr lang="en-GB" b="1" dirty="0" smtClean="0"/>
              <a:t>P9</a:t>
            </a:r>
          </a:p>
          <a:p>
            <a:pPr algn="ctr"/>
            <a:r>
              <a:rPr lang="en-GB" dirty="0" smtClean="0"/>
              <a:t>Co-I relieved</a:t>
            </a:r>
          </a:p>
        </p:txBody>
      </p:sp>
    </p:spTree>
    <p:extLst>
      <p:ext uri="{BB962C8B-B14F-4D97-AF65-F5344CB8AC3E}">
        <p14:creationId xmlns:p14="http://schemas.microsoft.com/office/powerpoint/2010/main" val="10184233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42028" y="52918"/>
            <a:ext cx="2308069" cy="646331"/>
          </a:xfrm>
          <a:prstGeom prst="rect">
            <a:avLst/>
          </a:prstGeom>
          <a:noFill/>
        </p:spPr>
        <p:txBody>
          <a:bodyPr wrap="none" rtlCol="0">
            <a:spAutoFit/>
          </a:bodyPr>
          <a:lstStyle/>
          <a:p>
            <a:pPr algn="ctr"/>
            <a:r>
              <a:rPr lang="fr-FR" sz="3600" dirty="0" smtClean="0">
                <a:latin typeface="+mj-lt"/>
              </a:rPr>
              <a:t>First </a:t>
            </a:r>
            <a:r>
              <a:rPr lang="fr-FR" sz="3600" dirty="0" err="1" smtClean="0">
                <a:latin typeface="+mj-lt"/>
              </a:rPr>
              <a:t>results</a:t>
            </a:r>
            <a:endParaRPr lang="fr-FR" sz="3600" dirty="0">
              <a:latin typeface="+mj-lt"/>
            </a:endParaRPr>
          </a:p>
        </p:txBody>
      </p:sp>
      <p:sp>
        <p:nvSpPr>
          <p:cNvPr id="5" name="TextBox 4"/>
          <p:cNvSpPr txBox="1"/>
          <p:nvPr/>
        </p:nvSpPr>
        <p:spPr>
          <a:xfrm>
            <a:off x="423996" y="1021781"/>
            <a:ext cx="4063038" cy="923330"/>
          </a:xfrm>
          <a:prstGeom prst="rect">
            <a:avLst/>
          </a:prstGeom>
          <a:noFill/>
        </p:spPr>
        <p:txBody>
          <a:bodyPr wrap="square" rtlCol="0">
            <a:spAutoFit/>
          </a:bodyPr>
          <a:lstStyle/>
          <a:p>
            <a:pPr marL="285750" indent="-285750">
              <a:buFont typeface="Arial" panose="020B0604020202020204" pitchFamily="34" charset="0"/>
              <a:buChar char="•"/>
            </a:pPr>
            <a:r>
              <a:rPr lang="en-GB" dirty="0" smtClean="0">
                <a:latin typeface="+mj-lt"/>
              </a:rPr>
              <a:t>Long wavelength: basement </a:t>
            </a:r>
            <a:r>
              <a:rPr lang="en-GB" dirty="0" smtClean="0">
                <a:latin typeface="+mj-lt"/>
              </a:rPr>
              <a:t>structure</a:t>
            </a:r>
            <a:endParaRPr lang="en-GB" dirty="0" smtClean="0">
              <a:latin typeface="+mj-lt"/>
            </a:endParaRPr>
          </a:p>
          <a:p>
            <a:pPr marL="285750" indent="-285750">
              <a:buFont typeface="Arial" panose="020B0604020202020204" pitchFamily="34" charset="0"/>
              <a:buChar char="•"/>
            </a:pPr>
            <a:r>
              <a:rPr lang="en-GB" dirty="0" smtClean="0">
                <a:latin typeface="+mj-lt"/>
              </a:rPr>
              <a:t>Short wavelength: fractures (dykes, hydrothermal faults)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4746" y="1348769"/>
            <a:ext cx="6676865" cy="5013165"/>
          </a:xfrm>
          <a:prstGeom prst="rect">
            <a:avLst/>
          </a:prstGeom>
        </p:spPr>
      </p:pic>
      <p:sp>
        <p:nvSpPr>
          <p:cNvPr id="9" name="TextBox 8"/>
          <p:cNvSpPr txBox="1"/>
          <p:nvPr/>
        </p:nvSpPr>
        <p:spPr>
          <a:xfrm>
            <a:off x="8083943" y="872078"/>
            <a:ext cx="1097736" cy="369332"/>
          </a:xfrm>
          <a:prstGeom prst="rect">
            <a:avLst/>
          </a:prstGeom>
          <a:noFill/>
        </p:spPr>
        <p:txBody>
          <a:bodyPr wrap="none" rtlCol="0">
            <a:spAutoFit/>
          </a:bodyPr>
          <a:lstStyle/>
          <a:p>
            <a:r>
              <a:rPr lang="en-GB" b="1" dirty="0" smtClean="0">
                <a:latin typeface="+mj-lt"/>
              </a:rPr>
              <a:t>PROFILE 6</a:t>
            </a:r>
            <a:endParaRPr lang="en-GB" b="1" dirty="0" smtClean="0">
              <a:latin typeface="+mj-lt"/>
            </a:endParaRPr>
          </a:p>
        </p:txBody>
      </p:sp>
      <p:grpSp>
        <p:nvGrpSpPr>
          <p:cNvPr id="13" name="Group 12"/>
          <p:cNvGrpSpPr/>
          <p:nvPr/>
        </p:nvGrpSpPr>
        <p:grpSpPr>
          <a:xfrm>
            <a:off x="554304" y="2348731"/>
            <a:ext cx="4001511" cy="3712276"/>
            <a:chOff x="554304" y="2348731"/>
            <a:chExt cx="4001511" cy="3712276"/>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0026" r="20101"/>
            <a:stretch/>
          </p:blipFill>
          <p:spPr>
            <a:xfrm>
              <a:off x="554304" y="2348731"/>
              <a:ext cx="4001511" cy="3712276"/>
            </a:xfrm>
            <a:prstGeom prst="rect">
              <a:avLst/>
            </a:prstGeom>
          </p:spPr>
        </p:pic>
        <p:cxnSp>
          <p:nvCxnSpPr>
            <p:cNvPr id="12" name="Straight Connector 11"/>
            <p:cNvCxnSpPr/>
            <p:nvPr/>
          </p:nvCxnSpPr>
          <p:spPr>
            <a:xfrm flipV="1">
              <a:off x="2407381" y="3855351"/>
              <a:ext cx="1456566" cy="1744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97722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713124" y="1716902"/>
            <a:ext cx="8250130" cy="4247317"/>
          </a:xfrm>
          <a:prstGeom prst="rect">
            <a:avLst/>
          </a:prstGeom>
          <a:noFill/>
        </p:spPr>
        <p:txBody>
          <a:bodyPr wrap="square" rtlCol="0">
            <a:spAutoFit/>
          </a:bodyPr>
          <a:lstStyle/>
          <a:p>
            <a:pPr marL="285750" lvl="0" indent="-285750">
              <a:buFont typeface="Arial" panose="020B0604020202020204" pitchFamily="34" charset="0"/>
              <a:buChar char="•"/>
            </a:pPr>
            <a:r>
              <a:rPr lang="fr-FR" dirty="0" err="1" smtClean="0">
                <a:solidFill>
                  <a:prstClr val="black"/>
                </a:solidFill>
                <a:latin typeface="Calibri Light" panose="020F0302020204030204"/>
              </a:rPr>
              <a:t>Some</a:t>
            </a:r>
            <a:r>
              <a:rPr lang="fr-FR" dirty="0" smtClean="0">
                <a:solidFill>
                  <a:prstClr val="black"/>
                </a:solidFill>
                <a:latin typeface="Calibri Light" panose="020F0302020204030204"/>
              </a:rPr>
              <a:t> of the </a:t>
            </a:r>
            <a:r>
              <a:rPr lang="fr-FR" dirty="0" err="1" smtClean="0">
                <a:solidFill>
                  <a:prstClr val="black"/>
                </a:solidFill>
                <a:latin typeface="Calibri Light" panose="020F0302020204030204"/>
              </a:rPr>
              <a:t>past</a:t>
            </a:r>
            <a:r>
              <a:rPr lang="fr-FR" dirty="0" smtClean="0">
                <a:solidFill>
                  <a:prstClr val="black"/>
                </a:solidFill>
                <a:latin typeface="Calibri Light" panose="020F0302020204030204"/>
              </a:rPr>
              <a:t>, and </a:t>
            </a:r>
            <a:r>
              <a:rPr lang="fr-FR" dirty="0" err="1" smtClean="0">
                <a:solidFill>
                  <a:prstClr val="black"/>
                </a:solidFill>
                <a:latin typeface="Calibri Light" panose="020F0302020204030204"/>
              </a:rPr>
              <a:t>perhaps</a:t>
            </a:r>
            <a:r>
              <a:rPr lang="fr-FR" dirty="0" smtClean="0">
                <a:solidFill>
                  <a:prstClr val="black"/>
                </a:solidFill>
                <a:latin typeface="Calibri Light" panose="020F0302020204030204"/>
              </a:rPr>
              <a:t> </a:t>
            </a:r>
            <a:r>
              <a:rPr lang="fr-FR" dirty="0" err="1" smtClean="0">
                <a:solidFill>
                  <a:prstClr val="black"/>
                </a:solidFill>
                <a:latin typeface="Calibri Light" panose="020F0302020204030204"/>
              </a:rPr>
              <a:t>present</a:t>
            </a:r>
            <a:r>
              <a:rPr lang="fr-FR" dirty="0" smtClean="0">
                <a:solidFill>
                  <a:prstClr val="black"/>
                </a:solidFill>
                <a:latin typeface="Calibri Light" panose="020F0302020204030204"/>
              </a:rPr>
              <a:t>, </a:t>
            </a:r>
            <a:r>
              <a:rPr lang="fr-FR" dirty="0">
                <a:solidFill>
                  <a:prstClr val="black"/>
                </a:solidFill>
                <a:latin typeface="Calibri Light" panose="020F0302020204030204"/>
              </a:rPr>
              <a:t>hydrothermal </a:t>
            </a:r>
            <a:r>
              <a:rPr lang="fr-FR" dirty="0" err="1">
                <a:solidFill>
                  <a:prstClr val="black"/>
                </a:solidFill>
                <a:latin typeface="Calibri Light" panose="020F0302020204030204"/>
              </a:rPr>
              <a:t>activity</a:t>
            </a:r>
            <a:r>
              <a:rPr lang="fr-FR" dirty="0">
                <a:solidFill>
                  <a:prstClr val="black"/>
                </a:solidFill>
                <a:latin typeface="Calibri Light" panose="020F0302020204030204"/>
              </a:rPr>
              <a:t> on Mars </a:t>
            </a:r>
            <a:r>
              <a:rPr lang="fr-FR" dirty="0" err="1" smtClean="0">
                <a:solidFill>
                  <a:prstClr val="black"/>
                </a:solidFill>
                <a:latin typeface="Calibri Light" panose="020F0302020204030204"/>
              </a:rPr>
              <a:t>is</a:t>
            </a:r>
            <a:r>
              <a:rPr lang="fr-FR" dirty="0" smtClean="0">
                <a:solidFill>
                  <a:prstClr val="black"/>
                </a:solidFill>
                <a:latin typeface="Calibri Light" panose="020F0302020204030204"/>
              </a:rPr>
              <a:t> </a:t>
            </a:r>
            <a:r>
              <a:rPr lang="fr-FR" dirty="0" err="1" smtClean="0">
                <a:solidFill>
                  <a:prstClr val="black"/>
                </a:solidFill>
                <a:latin typeface="Calibri Light" panose="020F0302020204030204"/>
              </a:rPr>
              <a:t>related</a:t>
            </a:r>
            <a:r>
              <a:rPr lang="fr-FR" dirty="0" smtClean="0">
                <a:solidFill>
                  <a:prstClr val="black"/>
                </a:solidFill>
                <a:latin typeface="Calibri Light" panose="020F0302020204030204"/>
              </a:rPr>
              <a:t> to </a:t>
            </a:r>
            <a:r>
              <a:rPr lang="fr-FR" b="1" dirty="0" err="1" smtClean="0">
                <a:solidFill>
                  <a:prstClr val="black"/>
                </a:solidFill>
                <a:latin typeface="Calibri Light" panose="020F0302020204030204"/>
              </a:rPr>
              <a:t>volcanic</a:t>
            </a:r>
            <a:r>
              <a:rPr lang="fr-FR" b="1" dirty="0" smtClean="0">
                <a:solidFill>
                  <a:prstClr val="black"/>
                </a:solidFill>
                <a:latin typeface="Calibri Light" panose="020F0302020204030204"/>
              </a:rPr>
              <a:t> fissures in "rift</a:t>
            </a:r>
            <a:r>
              <a:rPr lang="fr-FR" b="1" dirty="0">
                <a:solidFill>
                  <a:prstClr val="black"/>
                </a:solidFill>
                <a:latin typeface="Calibri Light" panose="020F0302020204030204"/>
              </a:rPr>
              <a:t>"</a:t>
            </a:r>
            <a:r>
              <a:rPr lang="fr-FR" b="1" dirty="0" smtClean="0">
                <a:solidFill>
                  <a:prstClr val="black"/>
                </a:solidFill>
                <a:latin typeface="Calibri Light" panose="020F0302020204030204"/>
              </a:rPr>
              <a:t> zones.</a:t>
            </a:r>
          </a:p>
          <a:p>
            <a:pPr marL="285750" lvl="0" indent="-285750">
              <a:buFont typeface="Arial" panose="020B0604020202020204" pitchFamily="34" charset="0"/>
              <a:buChar char="•"/>
            </a:pPr>
            <a:endParaRPr lang="en-GB" b="1" dirty="0" smtClean="0">
              <a:solidFill>
                <a:prstClr val="black"/>
              </a:solidFill>
              <a:latin typeface="Calibri Light" panose="020F0302020204030204"/>
            </a:endParaRPr>
          </a:p>
          <a:p>
            <a:pPr marL="285750" lvl="0" indent="-285750">
              <a:buFont typeface="Arial" panose="020B0604020202020204" pitchFamily="34" charset="0"/>
              <a:buChar char="•"/>
            </a:pPr>
            <a:r>
              <a:rPr lang="en-GB" b="1" dirty="0" smtClean="0">
                <a:solidFill>
                  <a:prstClr val="black"/>
                </a:solidFill>
                <a:latin typeface="Calibri Light" panose="020F0302020204030204"/>
              </a:rPr>
              <a:t>Biological </a:t>
            </a:r>
            <a:r>
              <a:rPr lang="en-GB" b="1" dirty="0">
                <a:solidFill>
                  <a:prstClr val="black"/>
                </a:solidFill>
                <a:latin typeface="Calibri Light" panose="020F0302020204030204"/>
              </a:rPr>
              <a:t>activity </a:t>
            </a:r>
            <a:r>
              <a:rPr lang="en-GB" dirty="0">
                <a:solidFill>
                  <a:prstClr val="black"/>
                </a:solidFill>
                <a:latin typeface="Calibri Light" panose="020F0302020204030204"/>
              </a:rPr>
              <a:t>in such </a:t>
            </a:r>
            <a:r>
              <a:rPr lang="en-GB" dirty="0" smtClean="0">
                <a:solidFill>
                  <a:prstClr val="black"/>
                </a:solidFill>
                <a:latin typeface="Calibri Light" panose="020F0302020204030204"/>
              </a:rPr>
              <a:t>environment develop irrespective of climate conditions, it is rather controlled </a:t>
            </a:r>
            <a:r>
              <a:rPr lang="en-GB" dirty="0">
                <a:solidFill>
                  <a:prstClr val="black"/>
                </a:solidFill>
                <a:latin typeface="Calibri Light" panose="020F0302020204030204"/>
              </a:rPr>
              <a:t>by local crustal </a:t>
            </a:r>
            <a:r>
              <a:rPr lang="en-GB" dirty="0" smtClean="0">
                <a:solidFill>
                  <a:prstClr val="black"/>
                </a:solidFill>
                <a:latin typeface="Calibri Light" panose="020F0302020204030204"/>
              </a:rPr>
              <a:t>and </a:t>
            </a:r>
            <a:r>
              <a:rPr lang="en-GB" dirty="0">
                <a:solidFill>
                  <a:prstClr val="black"/>
                </a:solidFill>
                <a:latin typeface="Calibri Light" panose="020F0302020204030204"/>
              </a:rPr>
              <a:t>fluid </a:t>
            </a:r>
            <a:r>
              <a:rPr lang="en-GB" dirty="0" smtClean="0">
                <a:solidFill>
                  <a:prstClr val="black"/>
                </a:solidFill>
                <a:latin typeface="Calibri Light" panose="020F0302020204030204"/>
              </a:rPr>
              <a:t>properties, </a:t>
            </a:r>
            <a:r>
              <a:rPr lang="en-GB" dirty="0">
                <a:solidFill>
                  <a:prstClr val="black"/>
                </a:solidFill>
                <a:latin typeface="Calibri Light" panose="020F0302020204030204"/>
              </a:rPr>
              <a:t>making </a:t>
            </a:r>
            <a:r>
              <a:rPr lang="en-GB" dirty="0" smtClean="0">
                <a:solidFill>
                  <a:prstClr val="black"/>
                </a:solidFill>
                <a:latin typeface="Calibri Light" panose="020F0302020204030204"/>
              </a:rPr>
              <a:t>comparison between their terrestrial and </a:t>
            </a:r>
            <a:r>
              <a:rPr lang="en-GB" dirty="0" err="1" smtClean="0">
                <a:solidFill>
                  <a:prstClr val="black"/>
                </a:solidFill>
                <a:latin typeface="Calibri Light" panose="020F0302020204030204"/>
              </a:rPr>
              <a:t>martian</a:t>
            </a:r>
            <a:r>
              <a:rPr lang="en-GB" dirty="0" smtClean="0">
                <a:solidFill>
                  <a:prstClr val="black"/>
                </a:solidFill>
                <a:latin typeface="Calibri Light" panose="020F0302020204030204"/>
              </a:rPr>
              <a:t> </a:t>
            </a:r>
            <a:r>
              <a:rPr lang="en-GB" dirty="0" err="1" smtClean="0">
                <a:solidFill>
                  <a:prstClr val="black"/>
                </a:solidFill>
                <a:latin typeface="Calibri Light" panose="020F0302020204030204"/>
              </a:rPr>
              <a:t>geoenvironments</a:t>
            </a:r>
            <a:r>
              <a:rPr lang="en-GB" dirty="0" smtClean="0">
                <a:solidFill>
                  <a:prstClr val="black"/>
                </a:solidFill>
                <a:latin typeface="Calibri Light" panose="020F0302020204030204"/>
              </a:rPr>
              <a:t> particularly </a:t>
            </a:r>
            <a:r>
              <a:rPr lang="en-GB" dirty="0">
                <a:solidFill>
                  <a:prstClr val="black"/>
                </a:solidFill>
                <a:latin typeface="Calibri Light" panose="020F0302020204030204"/>
              </a:rPr>
              <a:t>relevant.</a:t>
            </a:r>
          </a:p>
          <a:p>
            <a:pPr marL="285750" lvl="0" indent="-285750">
              <a:buFont typeface="Arial" panose="020B0604020202020204" pitchFamily="34" charset="0"/>
              <a:buChar char="•"/>
            </a:pPr>
            <a:endParaRPr lang="fr-FR" dirty="0" smtClean="0">
              <a:solidFill>
                <a:prstClr val="black"/>
              </a:solidFill>
              <a:latin typeface="Calibri Light" panose="020F0302020204030204"/>
            </a:endParaRPr>
          </a:p>
          <a:p>
            <a:pPr marL="285750" indent="-285750">
              <a:buFont typeface="Arial" panose="020B0604020202020204" pitchFamily="34" charset="0"/>
              <a:buChar char="•"/>
            </a:pPr>
            <a:r>
              <a:rPr lang="fr-FR" dirty="0">
                <a:latin typeface="+mj-lt"/>
              </a:rPr>
              <a:t>The </a:t>
            </a:r>
            <a:r>
              <a:rPr lang="fr-FR" b="1" dirty="0">
                <a:latin typeface="+mj-lt"/>
              </a:rPr>
              <a:t>Danakil </a:t>
            </a:r>
            <a:r>
              <a:rPr lang="fr-FR" b="1" dirty="0" smtClean="0">
                <a:latin typeface="+mj-lt"/>
              </a:rPr>
              <a:t>rift </a:t>
            </a:r>
            <a:r>
              <a:rPr lang="fr-FR" dirty="0" err="1" smtClean="0">
                <a:latin typeface="+mj-lt"/>
              </a:rPr>
              <a:t>is</a:t>
            </a:r>
            <a:r>
              <a:rPr lang="fr-FR" dirty="0" smtClean="0">
                <a:latin typeface="+mj-lt"/>
              </a:rPr>
              <a:t> </a:t>
            </a:r>
            <a:r>
              <a:rPr lang="fr-FR" dirty="0" err="1" smtClean="0">
                <a:latin typeface="+mj-lt"/>
              </a:rPr>
              <a:t>even</a:t>
            </a:r>
            <a:r>
              <a:rPr lang="fr-FR" dirty="0" smtClean="0">
                <a:latin typeface="+mj-lt"/>
              </a:rPr>
              <a:t> more attractive as a </a:t>
            </a:r>
            <a:r>
              <a:rPr lang="fr-FR" dirty="0" err="1" smtClean="0">
                <a:latin typeface="+mj-lt"/>
              </a:rPr>
              <a:t>terrestrial</a:t>
            </a:r>
            <a:r>
              <a:rPr lang="fr-FR" dirty="0" smtClean="0">
                <a:latin typeface="+mj-lt"/>
              </a:rPr>
              <a:t> rift analogue </a:t>
            </a:r>
            <a:r>
              <a:rPr lang="fr-FR" dirty="0" err="1" smtClean="0">
                <a:latin typeface="+mj-lt"/>
              </a:rPr>
              <a:t>because</a:t>
            </a:r>
            <a:r>
              <a:rPr lang="fr-FR" dirty="0" smtClean="0">
                <a:latin typeface="+mj-lt"/>
              </a:rPr>
              <a:t> of the </a:t>
            </a:r>
            <a:r>
              <a:rPr lang="fr-FR" dirty="0" err="1" smtClean="0">
                <a:latin typeface="+mj-lt"/>
              </a:rPr>
              <a:t>evaporitic</a:t>
            </a:r>
            <a:r>
              <a:rPr lang="fr-FR" dirty="0" smtClean="0">
                <a:latin typeface="+mj-lt"/>
              </a:rPr>
              <a:t> </a:t>
            </a:r>
            <a:r>
              <a:rPr lang="fr-FR" dirty="0" err="1" smtClean="0">
                <a:latin typeface="+mj-lt"/>
              </a:rPr>
              <a:t>environment</a:t>
            </a:r>
            <a:r>
              <a:rPr lang="fr-FR" dirty="0" smtClean="0">
                <a:latin typeface="+mj-lt"/>
              </a:rPr>
              <a:t>.</a:t>
            </a:r>
            <a:endParaRPr lang="en-US" dirty="0">
              <a:latin typeface="+mj-lt"/>
            </a:endParaRPr>
          </a:p>
          <a:p>
            <a:pPr marL="285750" lvl="0" indent="-285750">
              <a:buFont typeface="Arial" panose="020B0604020202020204" pitchFamily="34" charset="0"/>
              <a:buChar char="•"/>
            </a:pPr>
            <a:endParaRPr lang="en-GB" dirty="0" smtClean="0">
              <a:solidFill>
                <a:prstClr val="black"/>
              </a:solidFill>
              <a:latin typeface="Calibri Light" panose="020F0302020204030204"/>
            </a:endParaRPr>
          </a:p>
          <a:p>
            <a:pPr marL="285750" lvl="0" indent="-285750">
              <a:buFont typeface="Arial" panose="020B0604020202020204" pitchFamily="34" charset="0"/>
              <a:buChar char="•"/>
            </a:pPr>
            <a:r>
              <a:rPr lang="en-GB" b="1" dirty="0">
                <a:solidFill>
                  <a:prstClr val="black"/>
                </a:solidFill>
                <a:latin typeface="Calibri Light" panose="020F0302020204030204"/>
              </a:rPr>
              <a:t>Investigating the geomorphology and structure of the Danakil rift, correlated with the biological content of its hydrothermal sites, may therefore provide useful about environments on Mars prone to current and past biological activity to be expected.</a:t>
            </a:r>
          </a:p>
          <a:p>
            <a:pPr marL="285750" lvl="0" indent="-285750">
              <a:buFont typeface="Arial" panose="020B0604020202020204" pitchFamily="34" charset="0"/>
              <a:buChar char="•"/>
            </a:pPr>
            <a:endParaRPr lang="en-GB" dirty="0" smtClean="0">
              <a:solidFill>
                <a:prstClr val="black"/>
              </a:solidFill>
              <a:latin typeface="Calibri Light" panose="020F0302020204030204"/>
            </a:endParaRPr>
          </a:p>
          <a:p>
            <a:pPr marL="285750" lvl="0" indent="-285750">
              <a:buFont typeface="Arial" panose="020B0604020202020204" pitchFamily="34" charset="0"/>
              <a:buChar char="•"/>
            </a:pPr>
            <a:r>
              <a:rPr lang="en-GB" dirty="0" smtClean="0">
                <a:solidFill>
                  <a:prstClr val="black"/>
                </a:solidFill>
                <a:latin typeface="Calibri Light" panose="020F0302020204030204"/>
              </a:rPr>
              <a:t>Such environments may be detected by ExoMars TGO instruments.</a:t>
            </a:r>
          </a:p>
        </p:txBody>
      </p:sp>
      <p:sp>
        <p:nvSpPr>
          <p:cNvPr id="4" name="TextBox 3"/>
          <p:cNvSpPr txBox="1"/>
          <p:nvPr/>
        </p:nvSpPr>
        <p:spPr>
          <a:xfrm>
            <a:off x="5582593" y="52918"/>
            <a:ext cx="1026820" cy="646331"/>
          </a:xfrm>
          <a:prstGeom prst="rect">
            <a:avLst/>
          </a:prstGeom>
          <a:noFill/>
        </p:spPr>
        <p:txBody>
          <a:bodyPr wrap="none" rtlCol="0">
            <a:spAutoFit/>
          </a:bodyPr>
          <a:lstStyle/>
          <a:p>
            <a:pPr algn="ctr"/>
            <a:r>
              <a:rPr lang="fr-FR" sz="3600" dirty="0" err="1" smtClean="0">
                <a:latin typeface="+mj-lt"/>
              </a:rPr>
              <a:t>Why</a:t>
            </a:r>
            <a:endParaRPr lang="en-GB" sz="3600" dirty="0">
              <a:latin typeface="+mj-lt"/>
            </a:endParaRPr>
          </a:p>
        </p:txBody>
      </p:sp>
      <p:grpSp>
        <p:nvGrpSpPr>
          <p:cNvPr id="3" name="Group 2"/>
          <p:cNvGrpSpPr/>
          <p:nvPr/>
        </p:nvGrpSpPr>
        <p:grpSpPr>
          <a:xfrm>
            <a:off x="9639806" y="998354"/>
            <a:ext cx="2328418" cy="5723505"/>
            <a:chOff x="11782399" y="-2531953"/>
            <a:chExt cx="3404006" cy="8367416"/>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82399" y="-2531953"/>
              <a:ext cx="3334957" cy="225624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48624" y="3043762"/>
              <a:ext cx="3337781" cy="2253426"/>
            </a:xfrm>
            <a:prstGeom prst="rect">
              <a:avLst/>
            </a:prstGeom>
          </p:spPr>
        </p:pic>
        <p:sp>
          <p:nvSpPr>
            <p:cNvPr id="7" name="TextBox 6"/>
            <p:cNvSpPr txBox="1"/>
            <p:nvPr/>
          </p:nvSpPr>
          <p:spPr>
            <a:xfrm>
              <a:off x="14265874" y="-296347"/>
              <a:ext cx="846518" cy="539941"/>
            </a:xfrm>
            <a:prstGeom prst="rect">
              <a:avLst/>
            </a:prstGeom>
            <a:noFill/>
          </p:spPr>
          <p:txBody>
            <a:bodyPr wrap="square" rtlCol="0">
              <a:spAutoFit/>
            </a:bodyPr>
            <a:lstStyle/>
            <a:p>
              <a:pPr algn="ctr"/>
              <a:r>
                <a:rPr lang="fr-FR" i="1" dirty="0" smtClean="0">
                  <a:latin typeface="+mj-lt"/>
                </a:rPr>
                <a:t>ACS</a:t>
              </a:r>
              <a:endParaRPr lang="en-GB" i="1" dirty="0">
                <a:latin typeface="+mj-lt"/>
              </a:endParaRPr>
            </a:p>
          </p:txBody>
        </p:sp>
        <p:sp>
          <p:nvSpPr>
            <p:cNvPr id="8" name="TextBox 7"/>
            <p:cNvSpPr txBox="1"/>
            <p:nvPr/>
          </p:nvSpPr>
          <p:spPr>
            <a:xfrm>
              <a:off x="13760862" y="5295522"/>
              <a:ext cx="1425541" cy="539941"/>
            </a:xfrm>
            <a:prstGeom prst="rect">
              <a:avLst/>
            </a:prstGeom>
            <a:noFill/>
          </p:spPr>
          <p:txBody>
            <a:bodyPr wrap="square" rtlCol="0">
              <a:spAutoFit/>
            </a:bodyPr>
            <a:lstStyle/>
            <a:p>
              <a:pPr algn="ctr"/>
              <a:r>
                <a:rPr lang="fr-FR" i="1" dirty="0" smtClean="0">
                  <a:latin typeface="+mj-lt"/>
                </a:rPr>
                <a:t>NOMAD</a:t>
              </a:r>
              <a:endParaRPr lang="en-GB" i="1" dirty="0">
                <a:latin typeface="+mj-lt"/>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55270" y="182639"/>
              <a:ext cx="2411846" cy="2050245"/>
            </a:xfrm>
            <a:prstGeom prst="rect">
              <a:avLst/>
            </a:prstGeom>
          </p:spPr>
        </p:pic>
        <p:sp>
          <p:nvSpPr>
            <p:cNvPr id="10" name="TextBox 9"/>
            <p:cNvSpPr txBox="1"/>
            <p:nvPr/>
          </p:nvSpPr>
          <p:spPr>
            <a:xfrm>
              <a:off x="13945043" y="1955414"/>
              <a:ext cx="1167350" cy="539941"/>
            </a:xfrm>
            <a:prstGeom prst="rect">
              <a:avLst/>
            </a:prstGeom>
            <a:noFill/>
          </p:spPr>
          <p:txBody>
            <a:bodyPr wrap="square" rtlCol="0">
              <a:spAutoFit/>
            </a:bodyPr>
            <a:lstStyle/>
            <a:p>
              <a:pPr algn="ctr"/>
              <a:r>
                <a:rPr lang="fr-FR" i="1" dirty="0" smtClean="0">
                  <a:latin typeface="+mj-lt"/>
                </a:rPr>
                <a:t>CaSSIS</a:t>
              </a:r>
              <a:endParaRPr lang="en-GB" i="1" dirty="0">
                <a:latin typeface="+mj-lt"/>
              </a:endParaRPr>
            </a:p>
          </p:txBody>
        </p:sp>
      </p:grpSp>
    </p:spTree>
    <p:extLst>
      <p:ext uri="{BB962C8B-B14F-4D97-AF65-F5344CB8AC3E}">
        <p14:creationId xmlns:p14="http://schemas.microsoft.com/office/powerpoint/2010/main" val="2835180195"/>
      </p:ext>
    </p:extLst>
  </p:cSld>
  <p:clrMapOvr>
    <a:masterClrMapping/>
  </p:clrMapOvr>
  <mc:AlternateContent xmlns:mc="http://schemas.openxmlformats.org/markup-compatibility/2006" xmlns:p14="http://schemas.microsoft.com/office/powerpoint/2010/main">
    <mc:Choice Requires="p14">
      <p:transition spd="slow" p14:dur="2000" advTm="77049"/>
    </mc:Choice>
    <mc:Fallback xmlns="">
      <p:transition spd="slow" advTm="7704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8500" y="52918"/>
            <a:ext cx="2308069" cy="646331"/>
          </a:xfrm>
          <a:prstGeom prst="rect">
            <a:avLst/>
          </a:prstGeom>
          <a:noFill/>
        </p:spPr>
        <p:txBody>
          <a:bodyPr wrap="none" rtlCol="0">
            <a:spAutoFit/>
          </a:bodyPr>
          <a:lstStyle/>
          <a:p>
            <a:pPr algn="ctr"/>
            <a:r>
              <a:rPr lang="fr-FR" sz="3600" dirty="0" smtClean="0">
                <a:latin typeface="+mj-lt"/>
              </a:rPr>
              <a:t>First </a:t>
            </a:r>
            <a:r>
              <a:rPr lang="fr-FR" sz="3600" dirty="0" err="1" smtClean="0">
                <a:latin typeface="+mj-lt"/>
              </a:rPr>
              <a:t>results</a:t>
            </a:r>
            <a:endParaRPr lang="fr-FR" sz="3600" dirty="0">
              <a:latin typeface="+mj-lt"/>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478" y="5103062"/>
            <a:ext cx="2026510" cy="1520311"/>
          </a:xfrm>
          <a:prstGeom prst="rect">
            <a:avLst/>
          </a:prstGeom>
          <a:ln>
            <a:solidFill>
              <a:srgbClr val="FF0000"/>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2815" y="366041"/>
            <a:ext cx="4759185" cy="6230108"/>
          </a:xfrm>
          <a:prstGeom prst="rect">
            <a:avLst/>
          </a:prstGeom>
        </p:spPr>
      </p:pic>
      <p:sp>
        <p:nvSpPr>
          <p:cNvPr id="4" name="TextBox 3"/>
          <p:cNvSpPr txBox="1"/>
          <p:nvPr/>
        </p:nvSpPr>
        <p:spPr>
          <a:xfrm>
            <a:off x="348467" y="649672"/>
            <a:ext cx="2202847" cy="369332"/>
          </a:xfrm>
          <a:prstGeom prst="rect">
            <a:avLst/>
          </a:prstGeom>
          <a:noFill/>
        </p:spPr>
        <p:txBody>
          <a:bodyPr wrap="none" rtlCol="0">
            <a:spAutoFit/>
          </a:bodyPr>
          <a:lstStyle/>
          <a:p>
            <a:r>
              <a:rPr lang="en-GB" dirty="0" smtClean="0">
                <a:latin typeface="+mj-lt"/>
              </a:rPr>
              <a:t>GRID 2, spacing 4.3 m</a:t>
            </a:r>
            <a:endParaRPr lang="en-GB" dirty="0" smtClean="0">
              <a:latin typeface="+mj-lt"/>
            </a:endParaRPr>
          </a:p>
        </p:txBody>
      </p:sp>
      <p:grpSp>
        <p:nvGrpSpPr>
          <p:cNvPr id="13" name="Group 12"/>
          <p:cNvGrpSpPr/>
          <p:nvPr/>
        </p:nvGrpSpPr>
        <p:grpSpPr>
          <a:xfrm>
            <a:off x="4136684" y="233441"/>
            <a:ext cx="3148590" cy="6446532"/>
            <a:chOff x="3821094" y="233441"/>
            <a:chExt cx="3148590" cy="6446532"/>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1094" y="233441"/>
              <a:ext cx="3148590" cy="6446532"/>
            </a:xfrm>
            <a:prstGeom prst="rect">
              <a:avLst/>
            </a:prstGeom>
          </p:spPr>
        </p:pic>
        <p:sp>
          <p:nvSpPr>
            <p:cNvPr id="7" name="Rectangle 6"/>
            <p:cNvSpPr/>
            <p:nvPr/>
          </p:nvSpPr>
          <p:spPr>
            <a:xfrm>
              <a:off x="5425710" y="4988740"/>
              <a:ext cx="194209" cy="14682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97795" y="6005342"/>
            <a:ext cx="1687450" cy="646331"/>
          </a:xfrm>
          <a:prstGeom prst="rect">
            <a:avLst/>
          </a:prstGeom>
          <a:noFill/>
        </p:spPr>
        <p:txBody>
          <a:bodyPr wrap="none" rtlCol="0">
            <a:spAutoFit/>
          </a:bodyPr>
          <a:lstStyle/>
          <a:p>
            <a:r>
              <a:rPr lang="en-GB" dirty="0" smtClean="0">
                <a:latin typeface="+mj-lt"/>
              </a:rPr>
              <a:t>Yellow Lake</a:t>
            </a:r>
          </a:p>
          <a:p>
            <a:r>
              <a:rPr lang="en-GB" dirty="0" smtClean="0">
                <a:latin typeface="+mj-lt"/>
              </a:rPr>
              <a:t>Fissure segment</a:t>
            </a:r>
            <a:endParaRPr lang="en-GB" dirty="0" smtClean="0">
              <a:latin typeface="+mj-lt"/>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0026" r="20101"/>
          <a:stretch/>
        </p:blipFill>
        <p:spPr>
          <a:xfrm>
            <a:off x="64290" y="1139859"/>
            <a:ext cx="4001511" cy="3712276"/>
          </a:xfrm>
          <a:prstGeom prst="rect">
            <a:avLst/>
          </a:prstGeom>
        </p:spPr>
      </p:pic>
    </p:spTree>
    <p:extLst>
      <p:ext uri="{BB962C8B-B14F-4D97-AF65-F5344CB8AC3E}">
        <p14:creationId xmlns:p14="http://schemas.microsoft.com/office/powerpoint/2010/main" val="21219648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12101" y="52918"/>
            <a:ext cx="1967847" cy="646331"/>
          </a:xfrm>
          <a:prstGeom prst="rect">
            <a:avLst/>
          </a:prstGeom>
          <a:noFill/>
        </p:spPr>
        <p:txBody>
          <a:bodyPr wrap="none" rtlCol="0">
            <a:spAutoFit/>
          </a:bodyPr>
          <a:lstStyle/>
          <a:p>
            <a:pPr algn="ctr"/>
            <a:r>
              <a:rPr lang="fr-FR" sz="3600" dirty="0" err="1" smtClean="0">
                <a:latin typeface="+mj-lt"/>
              </a:rPr>
              <a:t>Summary</a:t>
            </a:r>
            <a:endParaRPr lang="en-GB" sz="3600" dirty="0">
              <a:latin typeface="+mj-lt"/>
            </a:endParaRPr>
          </a:p>
        </p:txBody>
      </p:sp>
      <p:sp>
        <p:nvSpPr>
          <p:cNvPr id="19" name="TextBox 18"/>
          <p:cNvSpPr txBox="1"/>
          <p:nvPr/>
        </p:nvSpPr>
        <p:spPr>
          <a:xfrm>
            <a:off x="2901203" y="1376820"/>
            <a:ext cx="6991310" cy="4524315"/>
          </a:xfrm>
          <a:prstGeom prst="rect">
            <a:avLst/>
          </a:prstGeom>
          <a:noFill/>
        </p:spPr>
        <p:txBody>
          <a:bodyPr wrap="square" rtlCol="0">
            <a:spAutoFit/>
          </a:bodyPr>
          <a:lstStyle/>
          <a:p>
            <a:pPr marL="285750" indent="-285750">
              <a:buFont typeface="Arial" panose="020B0604020202020204" pitchFamily="34" charset="0"/>
              <a:buChar char="•"/>
            </a:pPr>
            <a:r>
              <a:rPr lang="fr-FR" dirty="0" smtClean="0">
                <a:latin typeface="+mj-lt"/>
              </a:rPr>
              <a:t>The 2005 </a:t>
            </a:r>
            <a:r>
              <a:rPr lang="fr-FR" dirty="0" err="1" smtClean="0">
                <a:latin typeface="+mj-lt"/>
              </a:rPr>
              <a:t>Yellow</a:t>
            </a:r>
            <a:r>
              <a:rPr lang="fr-FR" dirty="0" smtClean="0">
                <a:latin typeface="+mj-lt"/>
              </a:rPr>
              <a:t> Lake fissure has the  </a:t>
            </a:r>
            <a:r>
              <a:rPr lang="fr-FR" dirty="0" err="1" smtClean="0">
                <a:latin typeface="+mj-lt"/>
              </a:rPr>
              <a:t>magnetic</a:t>
            </a:r>
            <a:r>
              <a:rPr lang="fr-FR" dirty="0" smtClean="0">
                <a:latin typeface="+mj-lt"/>
              </a:rPr>
              <a:t> signature of </a:t>
            </a:r>
            <a:r>
              <a:rPr lang="fr-FR" b="1" dirty="0" smtClean="0">
                <a:latin typeface="+mj-lt"/>
              </a:rPr>
              <a:t>a hydrothermal crack</a:t>
            </a:r>
            <a:r>
              <a:rPr lang="fr-FR" dirty="0" smtClean="0">
                <a:latin typeface="+mj-lt"/>
              </a:rPr>
              <a:t> the </a:t>
            </a:r>
            <a:r>
              <a:rPr lang="fr-FR" dirty="0" err="1" smtClean="0">
                <a:latin typeface="+mj-lt"/>
              </a:rPr>
              <a:t>displacement</a:t>
            </a:r>
            <a:r>
              <a:rPr lang="fr-FR" dirty="0" smtClean="0">
                <a:latin typeface="+mj-lt"/>
              </a:rPr>
              <a:t> of </a:t>
            </a:r>
            <a:r>
              <a:rPr lang="fr-FR" dirty="0" err="1" smtClean="0">
                <a:latin typeface="+mj-lt"/>
              </a:rPr>
              <a:t>which</a:t>
            </a:r>
            <a:r>
              <a:rPr lang="fr-FR" dirty="0" smtClean="0">
                <a:latin typeface="+mj-lt"/>
              </a:rPr>
              <a:t> </a:t>
            </a:r>
            <a:r>
              <a:rPr lang="fr-FR" dirty="0" err="1" smtClean="0">
                <a:latin typeface="+mj-lt"/>
              </a:rPr>
              <a:t>destabilised</a:t>
            </a:r>
            <a:r>
              <a:rPr lang="fr-FR" dirty="0" smtClean="0">
                <a:latin typeface="+mj-lt"/>
              </a:rPr>
              <a:t> </a:t>
            </a:r>
            <a:r>
              <a:rPr lang="fr-FR" dirty="0" err="1" smtClean="0">
                <a:latin typeface="+mj-lt"/>
              </a:rPr>
              <a:t>its</a:t>
            </a:r>
            <a:r>
              <a:rPr lang="fr-FR" dirty="0" smtClean="0">
                <a:latin typeface="+mj-lt"/>
              </a:rPr>
              <a:t> </a:t>
            </a:r>
            <a:r>
              <a:rPr lang="fr-FR" dirty="0" err="1" smtClean="0">
                <a:latin typeface="+mj-lt"/>
              </a:rPr>
              <a:t>eastern</a:t>
            </a:r>
            <a:r>
              <a:rPr lang="fr-FR" dirty="0" smtClean="0">
                <a:latin typeface="+mj-lt"/>
              </a:rPr>
              <a:t> </a:t>
            </a:r>
            <a:r>
              <a:rPr lang="fr-FR" dirty="0" err="1" smtClean="0">
                <a:latin typeface="+mj-lt"/>
              </a:rPr>
              <a:t>wall</a:t>
            </a:r>
            <a:endParaRPr lang="fr-FR" dirty="0">
              <a:latin typeface="+mj-lt"/>
            </a:endParaRPr>
          </a:p>
          <a:p>
            <a:pPr marL="285750" indent="-285750">
              <a:buFont typeface="Arial" panose="020B0604020202020204" pitchFamily="34" charset="0"/>
              <a:buChar char="•"/>
            </a:pPr>
            <a:endParaRPr lang="fr-FR" dirty="0" smtClean="0">
              <a:latin typeface="+mj-lt"/>
            </a:endParaRPr>
          </a:p>
          <a:p>
            <a:pPr marL="285750" indent="-285750">
              <a:buFont typeface="Arial" panose="020B0604020202020204" pitchFamily="34" charset="0"/>
              <a:buChar char="•"/>
            </a:pPr>
            <a:r>
              <a:rPr lang="fr-FR" dirty="0" smtClean="0">
                <a:latin typeface="+mj-lt"/>
              </a:rPr>
              <a:t>The </a:t>
            </a:r>
            <a:r>
              <a:rPr lang="fr-FR" b="1" dirty="0" smtClean="0">
                <a:latin typeface="+mj-lt"/>
              </a:rPr>
              <a:t>2004 dyke intrusion </a:t>
            </a:r>
            <a:r>
              <a:rPr lang="fr-FR" b="1" dirty="0" err="1" smtClean="0">
                <a:latin typeface="+mj-lt"/>
              </a:rPr>
              <a:t>east</a:t>
            </a:r>
            <a:r>
              <a:rPr lang="fr-FR" b="1" dirty="0" smtClean="0">
                <a:latin typeface="+mj-lt"/>
              </a:rPr>
              <a:t> of Black </a:t>
            </a:r>
            <a:r>
              <a:rPr lang="fr-FR" b="1" dirty="0" err="1" smtClean="0">
                <a:latin typeface="+mj-lt"/>
              </a:rPr>
              <a:t>Mountain</a:t>
            </a:r>
            <a:r>
              <a:rPr lang="fr-FR" b="1" dirty="0" smtClean="0">
                <a:latin typeface="+mj-lt"/>
              </a:rPr>
              <a:t> </a:t>
            </a:r>
            <a:r>
              <a:rPr lang="fr-FR" dirty="0" err="1" smtClean="0">
                <a:latin typeface="+mj-lt"/>
              </a:rPr>
              <a:t>is</a:t>
            </a:r>
            <a:r>
              <a:rPr lang="fr-FR" dirty="0" smtClean="0">
                <a:latin typeface="+mj-lt"/>
              </a:rPr>
              <a:t> </a:t>
            </a:r>
            <a:r>
              <a:rPr lang="fr-FR" dirty="0" err="1" smtClean="0">
                <a:latin typeface="+mj-lt"/>
              </a:rPr>
              <a:t>confirmed</a:t>
            </a:r>
            <a:r>
              <a:rPr lang="fr-FR" dirty="0" smtClean="0">
                <a:latin typeface="+mj-lt"/>
              </a:rPr>
              <a:t>; </a:t>
            </a:r>
            <a:r>
              <a:rPr lang="fr-FR" dirty="0" err="1" smtClean="0">
                <a:latin typeface="+mj-lt"/>
              </a:rPr>
              <a:t>further</a:t>
            </a:r>
            <a:r>
              <a:rPr lang="fr-FR" dirty="0" smtClean="0">
                <a:latin typeface="+mj-lt"/>
              </a:rPr>
              <a:t> </a:t>
            </a:r>
            <a:r>
              <a:rPr lang="fr-FR" dirty="0" err="1" smtClean="0">
                <a:latin typeface="+mj-lt"/>
              </a:rPr>
              <a:t>modelling</a:t>
            </a:r>
            <a:r>
              <a:rPr lang="fr-FR" dirty="0" smtClean="0">
                <a:latin typeface="+mj-lt"/>
              </a:rPr>
              <a:t> </a:t>
            </a:r>
            <a:r>
              <a:rPr lang="fr-FR" dirty="0" err="1" smtClean="0">
                <a:latin typeface="+mj-lt"/>
              </a:rPr>
              <a:t>can</a:t>
            </a:r>
            <a:r>
              <a:rPr lang="fr-FR" dirty="0" smtClean="0">
                <a:latin typeface="+mj-lt"/>
              </a:rPr>
              <a:t> </a:t>
            </a:r>
            <a:r>
              <a:rPr lang="fr-FR" dirty="0" err="1" smtClean="0">
                <a:latin typeface="+mj-lt"/>
              </a:rPr>
              <a:t>provide</a:t>
            </a:r>
            <a:r>
              <a:rPr lang="fr-FR" dirty="0" smtClean="0">
                <a:latin typeface="+mj-lt"/>
              </a:rPr>
              <a:t> </a:t>
            </a:r>
            <a:r>
              <a:rPr lang="fr-FR" dirty="0" err="1" smtClean="0">
                <a:latin typeface="+mj-lt"/>
              </a:rPr>
              <a:t>further</a:t>
            </a:r>
            <a:r>
              <a:rPr lang="fr-FR" dirty="0" smtClean="0">
                <a:latin typeface="+mj-lt"/>
              </a:rPr>
              <a:t> information onto </a:t>
            </a:r>
            <a:r>
              <a:rPr lang="fr-FR" dirty="0" smtClean="0">
                <a:latin typeface="+mj-lt"/>
              </a:rPr>
              <a:t>dyke </a:t>
            </a:r>
            <a:r>
              <a:rPr lang="fr-FR" dirty="0" err="1" smtClean="0">
                <a:latin typeface="+mj-lt"/>
              </a:rPr>
              <a:t>thickness</a:t>
            </a:r>
            <a:endParaRPr lang="fr-FR" dirty="0">
              <a:latin typeface="+mj-lt"/>
            </a:endParaRPr>
          </a:p>
          <a:p>
            <a:endParaRPr lang="fr-FR" dirty="0" smtClean="0">
              <a:latin typeface="+mj-lt"/>
            </a:endParaRPr>
          </a:p>
          <a:p>
            <a:pPr marL="285750" indent="-285750">
              <a:buFont typeface="Arial" panose="020B0604020202020204" pitchFamily="34" charset="0"/>
              <a:buChar char="•"/>
            </a:pPr>
            <a:r>
              <a:rPr lang="fr-FR" dirty="0" err="1" smtClean="0">
                <a:latin typeface="+mj-lt"/>
              </a:rPr>
              <a:t>Outcome</a:t>
            </a:r>
            <a:r>
              <a:rPr lang="fr-FR" dirty="0" smtClean="0">
                <a:latin typeface="+mj-lt"/>
              </a:rPr>
              <a:t> </a:t>
            </a:r>
            <a:r>
              <a:rPr lang="fr-FR" dirty="0" err="1" smtClean="0">
                <a:latin typeface="+mj-lt"/>
              </a:rPr>
              <a:t>will</a:t>
            </a:r>
            <a:r>
              <a:rPr lang="fr-FR" dirty="0" smtClean="0">
                <a:latin typeface="+mj-lt"/>
              </a:rPr>
              <a:t> </a:t>
            </a:r>
            <a:r>
              <a:rPr lang="fr-FR" dirty="0" err="1" smtClean="0">
                <a:latin typeface="+mj-lt"/>
              </a:rPr>
              <a:t>sharpen</a:t>
            </a:r>
            <a:r>
              <a:rPr lang="fr-FR" dirty="0" smtClean="0">
                <a:latin typeface="+mj-lt"/>
              </a:rPr>
              <a:t> </a:t>
            </a:r>
            <a:r>
              <a:rPr lang="fr-FR" dirty="0" err="1" smtClean="0">
                <a:latin typeface="+mj-lt"/>
              </a:rPr>
              <a:t>our</a:t>
            </a:r>
            <a:r>
              <a:rPr lang="fr-FR" dirty="0" smtClean="0">
                <a:latin typeface="+mj-lt"/>
              </a:rPr>
              <a:t> </a:t>
            </a:r>
            <a:r>
              <a:rPr lang="fr-FR" dirty="0" err="1" smtClean="0">
                <a:latin typeface="+mj-lt"/>
              </a:rPr>
              <a:t>understanding</a:t>
            </a:r>
            <a:r>
              <a:rPr lang="fr-FR" dirty="0" smtClean="0">
                <a:latin typeface="+mj-lt"/>
              </a:rPr>
              <a:t> of </a:t>
            </a:r>
            <a:r>
              <a:rPr lang="fr-FR" b="1" dirty="0" err="1" smtClean="0">
                <a:latin typeface="+mj-lt"/>
              </a:rPr>
              <a:t>potential</a:t>
            </a:r>
            <a:r>
              <a:rPr lang="fr-FR" b="1" dirty="0" smtClean="0">
                <a:latin typeface="+mj-lt"/>
              </a:rPr>
              <a:t> hydrothermal site locations and </a:t>
            </a:r>
            <a:r>
              <a:rPr lang="fr-FR" b="1" dirty="0" err="1" smtClean="0">
                <a:latin typeface="+mj-lt"/>
              </a:rPr>
              <a:t>dynamics</a:t>
            </a:r>
            <a:r>
              <a:rPr lang="fr-FR" b="1" dirty="0" smtClean="0">
                <a:latin typeface="+mj-lt"/>
              </a:rPr>
              <a:t> in </a:t>
            </a:r>
            <a:r>
              <a:rPr lang="fr-FR" b="1" dirty="0" err="1" smtClean="0">
                <a:latin typeface="+mj-lt"/>
              </a:rPr>
              <a:t>volcanic-tectonic</a:t>
            </a:r>
            <a:r>
              <a:rPr lang="fr-FR" b="1" dirty="0" smtClean="0">
                <a:latin typeface="+mj-lt"/>
              </a:rPr>
              <a:t> </a:t>
            </a:r>
            <a:r>
              <a:rPr lang="fr-FR" b="1" dirty="0" err="1" smtClean="0">
                <a:latin typeface="+mj-lt"/>
              </a:rPr>
              <a:t>regions</a:t>
            </a:r>
            <a:r>
              <a:rPr lang="fr-FR" b="1" dirty="0" smtClean="0">
                <a:latin typeface="+mj-lt"/>
              </a:rPr>
              <a:t> of Mars </a:t>
            </a:r>
            <a:r>
              <a:rPr lang="fr-FR" dirty="0" smtClean="0">
                <a:latin typeface="+mj-lt"/>
              </a:rPr>
              <a:t>(Tharsis, </a:t>
            </a:r>
            <a:r>
              <a:rPr lang="fr-FR" dirty="0" err="1" smtClean="0">
                <a:latin typeface="+mj-lt"/>
              </a:rPr>
              <a:t>Elysium</a:t>
            </a:r>
            <a:r>
              <a:rPr lang="fr-FR" dirty="0" smtClean="0">
                <a:latin typeface="+mj-lt"/>
              </a:rPr>
              <a:t>, …)</a:t>
            </a:r>
            <a:endParaRPr lang="fr-FR" dirty="0">
              <a:latin typeface="+mj-lt"/>
            </a:endParaRPr>
          </a:p>
          <a:p>
            <a:pPr marL="285750" indent="-285750">
              <a:buFont typeface="Arial" panose="020B0604020202020204" pitchFamily="34" charset="0"/>
              <a:buChar char="•"/>
            </a:pPr>
            <a:endParaRPr lang="fr-FR" dirty="0" smtClean="0">
              <a:latin typeface="+mj-lt"/>
            </a:endParaRPr>
          </a:p>
          <a:p>
            <a:pPr marL="285750" indent="-285750">
              <a:buFont typeface="Arial" panose="020B0604020202020204" pitchFamily="34" charset="0"/>
              <a:buChar char="•"/>
            </a:pPr>
            <a:endParaRPr lang="fr-FR" dirty="0" smtClean="0">
              <a:latin typeface="+mj-lt"/>
            </a:endParaRPr>
          </a:p>
          <a:p>
            <a:pPr marL="285750" indent="-285750">
              <a:buFont typeface="Arial" panose="020B0604020202020204" pitchFamily="34" charset="0"/>
              <a:buChar char="•"/>
            </a:pPr>
            <a:endParaRPr lang="fr-FR" dirty="0" smtClean="0">
              <a:latin typeface="+mj-lt"/>
            </a:endParaRPr>
          </a:p>
          <a:p>
            <a:pPr marL="285750" indent="-285750">
              <a:buFont typeface="Arial" panose="020B0604020202020204" pitchFamily="34" charset="0"/>
              <a:buChar char="•"/>
            </a:pPr>
            <a:r>
              <a:rPr lang="fr-FR" dirty="0" err="1" smtClean="0">
                <a:latin typeface="+mj-lt"/>
              </a:rPr>
              <a:t>Additionally</a:t>
            </a:r>
            <a:r>
              <a:rPr lang="fr-FR" dirty="0" smtClean="0">
                <a:latin typeface="+mj-lt"/>
              </a:rPr>
              <a:t>: </a:t>
            </a:r>
            <a:r>
              <a:rPr lang="fr-FR" dirty="0" err="1" smtClean="0">
                <a:latin typeface="+mj-lt"/>
              </a:rPr>
              <a:t>magmatic</a:t>
            </a:r>
            <a:r>
              <a:rPr lang="fr-FR" dirty="0" smtClean="0">
                <a:latin typeface="+mj-lt"/>
              </a:rPr>
              <a:t> rock </a:t>
            </a:r>
            <a:r>
              <a:rPr lang="fr-FR" dirty="0" err="1" smtClean="0">
                <a:latin typeface="+mj-lt"/>
              </a:rPr>
              <a:t>sampling</a:t>
            </a:r>
            <a:r>
              <a:rPr lang="fr-FR" dirty="0" smtClean="0">
                <a:latin typeface="+mj-lt"/>
              </a:rPr>
              <a:t> in western Dallol </a:t>
            </a:r>
            <a:r>
              <a:rPr lang="fr-FR" dirty="0" err="1" smtClean="0">
                <a:latin typeface="+mj-lt"/>
              </a:rPr>
              <a:t>will</a:t>
            </a:r>
            <a:r>
              <a:rPr lang="fr-FR" dirty="0" smtClean="0">
                <a:latin typeface="+mj-lt"/>
              </a:rPr>
              <a:t> help </a:t>
            </a:r>
            <a:r>
              <a:rPr lang="fr-FR" b="1" dirty="0" err="1" smtClean="0">
                <a:latin typeface="+mj-lt"/>
              </a:rPr>
              <a:t>characterise</a:t>
            </a:r>
            <a:r>
              <a:rPr lang="fr-FR" b="1" dirty="0" smtClean="0">
                <a:latin typeface="+mj-lt"/>
              </a:rPr>
              <a:t> Dallol intrusive and/or extrusive </a:t>
            </a:r>
            <a:r>
              <a:rPr lang="fr-FR" b="1" dirty="0" err="1" smtClean="0">
                <a:latin typeface="+mj-lt"/>
              </a:rPr>
              <a:t>magmatic</a:t>
            </a:r>
            <a:r>
              <a:rPr lang="fr-FR" b="1" dirty="0" smtClean="0">
                <a:latin typeface="+mj-lt"/>
              </a:rPr>
              <a:t> </a:t>
            </a:r>
            <a:r>
              <a:rPr lang="fr-FR" b="1" dirty="0" err="1" smtClean="0">
                <a:latin typeface="+mj-lt"/>
              </a:rPr>
              <a:t>activity</a:t>
            </a:r>
            <a:r>
              <a:rPr lang="fr-FR" b="1" dirty="0" smtClean="0">
                <a:latin typeface="+mj-lt"/>
              </a:rPr>
              <a:t> </a:t>
            </a:r>
            <a:r>
              <a:rPr lang="fr-FR" dirty="0" smtClean="0">
                <a:latin typeface="+mj-lt"/>
              </a:rPr>
              <a:t>(collaboration </a:t>
            </a:r>
            <a:r>
              <a:rPr lang="fr-FR" dirty="0" err="1" smtClean="0">
                <a:latin typeface="+mj-lt"/>
              </a:rPr>
              <a:t>Univ</a:t>
            </a:r>
            <a:r>
              <a:rPr lang="fr-FR" dirty="0" smtClean="0">
                <a:latin typeface="+mj-lt"/>
              </a:rPr>
              <a:t>. Clermont-Ferrand)</a:t>
            </a:r>
          </a:p>
        </p:txBody>
      </p:sp>
    </p:spTree>
    <p:extLst>
      <p:ext uri="{BB962C8B-B14F-4D97-AF65-F5344CB8AC3E}">
        <p14:creationId xmlns:p14="http://schemas.microsoft.com/office/powerpoint/2010/main" val="2418669574"/>
      </p:ext>
    </p:extLst>
  </p:cSld>
  <p:clrMapOvr>
    <a:masterClrMapping/>
  </p:clrMapOvr>
  <mc:AlternateContent xmlns:mc="http://schemas.openxmlformats.org/markup-compatibility/2006" xmlns:p14="http://schemas.microsoft.com/office/powerpoint/2010/main">
    <mc:Choice Requires="p14">
      <p:transition spd="slow" p14:dur="2000" advTm="3353"/>
    </mc:Choice>
    <mc:Fallback xmlns="">
      <p:transition spd="slow" advTm="3353"/>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5496976" y="52918"/>
            <a:ext cx="1198084" cy="646331"/>
          </a:xfrm>
          <a:prstGeom prst="rect">
            <a:avLst/>
          </a:prstGeom>
          <a:noFill/>
        </p:spPr>
        <p:txBody>
          <a:bodyPr wrap="none" rtlCol="0">
            <a:spAutoFit/>
          </a:bodyPr>
          <a:lstStyle/>
          <a:p>
            <a:pPr algn="ctr"/>
            <a:r>
              <a:rPr lang="fr-FR" sz="3600" dirty="0" err="1" smtClean="0">
                <a:latin typeface="+mj-lt"/>
              </a:rPr>
              <a:t>What</a:t>
            </a:r>
            <a:endParaRPr lang="en-GB" sz="3600" dirty="0">
              <a:latin typeface="+mj-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31" y="1276852"/>
            <a:ext cx="3866499" cy="5126079"/>
          </a:xfrm>
          <a:prstGeom prst="rect">
            <a:avLst/>
          </a:prstGeom>
          <a:effectLst>
            <a:outerShdw blurRad="50800" dist="38100" dir="2700000" algn="tl" rotWithShape="0">
              <a:prstClr val="black">
                <a:alpha val="40000"/>
              </a:prstClr>
            </a:outerShdw>
          </a:effectLst>
        </p:spPr>
      </p:pic>
      <p:sp>
        <p:nvSpPr>
          <p:cNvPr id="57" name="TextBox 56"/>
          <p:cNvSpPr txBox="1"/>
          <p:nvPr/>
        </p:nvSpPr>
        <p:spPr>
          <a:xfrm>
            <a:off x="2329094" y="6425054"/>
            <a:ext cx="1338828" cy="246221"/>
          </a:xfrm>
          <a:prstGeom prst="rect">
            <a:avLst/>
          </a:prstGeom>
          <a:noFill/>
        </p:spPr>
        <p:txBody>
          <a:bodyPr wrap="none" rtlCol="0">
            <a:spAutoFit/>
          </a:bodyPr>
          <a:lstStyle/>
          <a:p>
            <a:r>
              <a:rPr lang="fr-FR" sz="1000" i="1" dirty="0" err="1" smtClean="0">
                <a:latin typeface="+mj-lt"/>
              </a:rPr>
              <a:t>after</a:t>
            </a:r>
            <a:r>
              <a:rPr lang="fr-FR" sz="1000" i="1" dirty="0" smtClean="0">
                <a:latin typeface="+mj-lt"/>
              </a:rPr>
              <a:t> Mège et al. 2015</a:t>
            </a:r>
            <a:endParaRPr lang="en-GB" sz="1000" i="1" dirty="0" smtClean="0">
              <a:latin typeface="+mj-lt"/>
            </a:endParaRPr>
          </a:p>
        </p:txBody>
      </p:sp>
      <p:grpSp>
        <p:nvGrpSpPr>
          <p:cNvPr id="3" name="Group 2"/>
          <p:cNvGrpSpPr/>
          <p:nvPr/>
        </p:nvGrpSpPr>
        <p:grpSpPr>
          <a:xfrm>
            <a:off x="3986478" y="1358059"/>
            <a:ext cx="8205522" cy="4881555"/>
            <a:chOff x="1310725" y="817236"/>
            <a:chExt cx="10078457" cy="5995785"/>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1" y="817236"/>
              <a:ext cx="8141904" cy="5995785"/>
            </a:xfrm>
            <a:prstGeom prst="rect">
              <a:avLst/>
            </a:prstGeom>
            <a:effectLst>
              <a:outerShdw blurRad="50800" dist="38100" dir="5400000" algn="t" rotWithShape="0">
                <a:prstClr val="black">
                  <a:alpha val="40000"/>
                </a:prstClr>
              </a:outerShdw>
            </a:effectLst>
          </p:spPr>
        </p:pic>
        <p:sp>
          <p:nvSpPr>
            <p:cNvPr id="27" name="TextBox 26"/>
            <p:cNvSpPr txBox="1"/>
            <p:nvPr/>
          </p:nvSpPr>
          <p:spPr>
            <a:xfrm>
              <a:off x="1919035" y="3750480"/>
              <a:ext cx="1288049" cy="378028"/>
            </a:xfrm>
            <a:prstGeom prst="rect">
              <a:avLst/>
            </a:prstGeom>
            <a:noFill/>
          </p:spPr>
          <p:txBody>
            <a:bodyPr wrap="none" rtlCol="0">
              <a:spAutoFit/>
            </a:bodyPr>
            <a:lstStyle/>
            <a:p>
              <a:pPr algn="r"/>
              <a:r>
                <a:rPr lang="fr-FR" sz="1400" dirty="0" smtClean="0">
                  <a:latin typeface="+mj-lt"/>
                </a:rPr>
                <a:t>Dallol </a:t>
              </a:r>
              <a:r>
                <a:rPr lang="fr-FR" sz="1400" dirty="0" err="1" smtClean="0">
                  <a:latin typeface="+mj-lt"/>
                </a:rPr>
                <a:t>dome</a:t>
              </a:r>
              <a:endParaRPr lang="en-GB" sz="1400" dirty="0" smtClean="0">
                <a:latin typeface="+mj-lt"/>
              </a:endParaRPr>
            </a:p>
          </p:txBody>
        </p:sp>
        <p:sp>
          <p:nvSpPr>
            <p:cNvPr id="28" name="TextBox 27"/>
            <p:cNvSpPr txBox="1"/>
            <p:nvPr/>
          </p:nvSpPr>
          <p:spPr>
            <a:xfrm>
              <a:off x="2323445" y="6061298"/>
              <a:ext cx="883640" cy="378028"/>
            </a:xfrm>
            <a:prstGeom prst="rect">
              <a:avLst/>
            </a:prstGeom>
            <a:noFill/>
          </p:spPr>
          <p:txBody>
            <a:bodyPr wrap="none" rtlCol="0">
              <a:spAutoFit/>
            </a:bodyPr>
            <a:lstStyle/>
            <a:p>
              <a:pPr algn="r"/>
              <a:r>
                <a:rPr lang="fr-FR" sz="1400" dirty="0" err="1" smtClean="0">
                  <a:latin typeface="+mj-lt"/>
                </a:rPr>
                <a:t>Erta’ale</a:t>
              </a:r>
              <a:endParaRPr lang="en-GB" sz="1400" dirty="0" smtClean="0">
                <a:latin typeface="+mj-lt"/>
              </a:endParaRPr>
            </a:p>
          </p:txBody>
        </p:sp>
        <p:sp>
          <p:nvSpPr>
            <p:cNvPr id="30" name="TextBox 29"/>
            <p:cNvSpPr txBox="1"/>
            <p:nvPr/>
          </p:nvSpPr>
          <p:spPr>
            <a:xfrm>
              <a:off x="1310725" y="4440692"/>
              <a:ext cx="1896359" cy="378028"/>
            </a:xfrm>
            <a:prstGeom prst="rect">
              <a:avLst/>
            </a:prstGeom>
            <a:noFill/>
          </p:spPr>
          <p:txBody>
            <a:bodyPr wrap="none" rtlCol="0">
              <a:spAutoFit/>
            </a:bodyPr>
            <a:lstStyle/>
            <a:p>
              <a:pPr algn="r"/>
              <a:r>
                <a:rPr lang="fr-FR" sz="1400" dirty="0" smtClean="0">
                  <a:latin typeface="+mj-lt"/>
                </a:rPr>
                <a:t>Lake </a:t>
              </a:r>
              <a:r>
                <a:rPr lang="fr-FR" sz="1400" dirty="0" err="1" smtClean="0">
                  <a:latin typeface="+mj-lt"/>
                </a:rPr>
                <a:t>Karum</a:t>
              </a:r>
              <a:r>
                <a:rPr lang="fr-FR" sz="1400" dirty="0" smtClean="0">
                  <a:latin typeface="+mj-lt"/>
                </a:rPr>
                <a:t> (Asale)</a:t>
              </a:r>
              <a:endParaRPr lang="en-GB" sz="1400" dirty="0" smtClean="0">
                <a:latin typeface="+mj-lt"/>
              </a:endParaRPr>
            </a:p>
          </p:txBody>
        </p:sp>
        <p:sp>
          <p:nvSpPr>
            <p:cNvPr id="33" name="TextBox 32"/>
            <p:cNvSpPr txBox="1"/>
            <p:nvPr/>
          </p:nvSpPr>
          <p:spPr>
            <a:xfrm>
              <a:off x="1966288" y="2580035"/>
              <a:ext cx="1240797" cy="378028"/>
            </a:xfrm>
            <a:prstGeom prst="rect">
              <a:avLst/>
            </a:prstGeom>
            <a:noFill/>
          </p:spPr>
          <p:txBody>
            <a:bodyPr wrap="none" rtlCol="0">
              <a:spAutoFit/>
            </a:bodyPr>
            <a:lstStyle/>
            <a:p>
              <a:pPr algn="r"/>
              <a:r>
                <a:rPr lang="fr-FR" sz="1400" dirty="0" smtClean="0">
                  <a:latin typeface="+mj-lt"/>
                </a:rPr>
                <a:t>Gulf of </a:t>
              </a:r>
              <a:r>
                <a:rPr lang="fr-FR" sz="1400" dirty="0" err="1" smtClean="0">
                  <a:latin typeface="+mj-lt"/>
                </a:rPr>
                <a:t>Zula</a:t>
              </a:r>
              <a:endParaRPr lang="en-GB" sz="1400" dirty="0" smtClean="0">
                <a:latin typeface="+mj-lt"/>
              </a:endParaRPr>
            </a:p>
          </p:txBody>
        </p:sp>
        <p:sp>
          <p:nvSpPr>
            <p:cNvPr id="35" name="TextBox 34"/>
            <p:cNvSpPr txBox="1"/>
            <p:nvPr/>
          </p:nvSpPr>
          <p:spPr>
            <a:xfrm>
              <a:off x="1911475" y="3069061"/>
              <a:ext cx="1295610" cy="378028"/>
            </a:xfrm>
            <a:prstGeom prst="rect">
              <a:avLst/>
            </a:prstGeom>
            <a:noFill/>
          </p:spPr>
          <p:txBody>
            <a:bodyPr wrap="none" rtlCol="0">
              <a:spAutoFit/>
            </a:bodyPr>
            <a:lstStyle/>
            <a:p>
              <a:pPr algn="r"/>
              <a:r>
                <a:rPr lang="fr-FR" sz="1400" dirty="0" err="1" smtClean="0">
                  <a:latin typeface="+mj-lt"/>
                </a:rPr>
                <a:t>Alid</a:t>
              </a:r>
              <a:r>
                <a:rPr lang="fr-FR" sz="1400" dirty="0" smtClean="0">
                  <a:latin typeface="+mj-lt"/>
                </a:rPr>
                <a:t> </a:t>
              </a:r>
              <a:r>
                <a:rPr lang="fr-FR" sz="1400" dirty="0" err="1" smtClean="0">
                  <a:latin typeface="+mj-lt"/>
                </a:rPr>
                <a:t>volcano</a:t>
              </a:r>
              <a:endParaRPr lang="en-GB" sz="1400" dirty="0" smtClean="0">
                <a:latin typeface="+mj-lt"/>
              </a:endParaRPr>
            </a:p>
          </p:txBody>
        </p:sp>
        <p:cxnSp>
          <p:nvCxnSpPr>
            <p:cNvPr id="37" name="Straight Connector 36"/>
            <p:cNvCxnSpPr/>
            <p:nvPr/>
          </p:nvCxnSpPr>
          <p:spPr>
            <a:xfrm flipH="1">
              <a:off x="2037247" y="3104536"/>
              <a:ext cx="48649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2095409" y="2919870"/>
              <a:ext cx="50944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1435579" y="4788622"/>
              <a:ext cx="58357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2037248" y="4071360"/>
              <a:ext cx="523410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2380868" y="6391279"/>
              <a:ext cx="5104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9354764" y="3750480"/>
              <a:ext cx="2034418" cy="453633"/>
            </a:xfrm>
            <a:prstGeom prst="rect">
              <a:avLst/>
            </a:prstGeom>
            <a:noFill/>
          </p:spPr>
          <p:txBody>
            <a:bodyPr wrap="none" rtlCol="0">
              <a:spAutoFit/>
            </a:bodyPr>
            <a:lstStyle/>
            <a:p>
              <a:r>
                <a:rPr lang="fr-FR" dirty="0" smtClean="0">
                  <a:solidFill>
                    <a:schemeClr val="bg1"/>
                  </a:solidFill>
                  <a:latin typeface="+mj-lt"/>
                </a:rPr>
                <a:t>DANAKIL BLOCK</a:t>
              </a:r>
              <a:endParaRPr lang="en-GB" dirty="0" smtClean="0">
                <a:solidFill>
                  <a:schemeClr val="bg1"/>
                </a:solidFill>
                <a:latin typeface="+mj-lt"/>
              </a:endParaRPr>
            </a:p>
          </p:txBody>
        </p:sp>
        <p:sp>
          <p:nvSpPr>
            <p:cNvPr id="59" name="TextBox 58"/>
            <p:cNvSpPr txBox="1"/>
            <p:nvPr/>
          </p:nvSpPr>
          <p:spPr>
            <a:xfrm>
              <a:off x="3477981" y="3356938"/>
              <a:ext cx="990977" cy="461665"/>
            </a:xfrm>
            <a:prstGeom prst="rect">
              <a:avLst/>
            </a:prstGeom>
            <a:noFill/>
          </p:spPr>
          <p:txBody>
            <a:bodyPr wrap="none" rtlCol="0">
              <a:spAutoFit/>
            </a:bodyPr>
            <a:lstStyle/>
            <a:p>
              <a:r>
                <a:rPr lang="fr-FR" dirty="0" smtClean="0">
                  <a:solidFill>
                    <a:schemeClr val="bg1"/>
                  </a:solidFill>
                  <a:latin typeface="+mj-lt"/>
                </a:rPr>
                <a:t>NUBIA</a:t>
              </a:r>
              <a:endParaRPr lang="en-GB" dirty="0" smtClean="0">
                <a:solidFill>
                  <a:schemeClr val="bg1"/>
                </a:solidFill>
                <a:latin typeface="+mj-lt"/>
              </a:endParaRPr>
            </a:p>
          </p:txBody>
        </p:sp>
        <p:sp>
          <p:nvSpPr>
            <p:cNvPr id="60" name="TextBox 59"/>
            <p:cNvSpPr txBox="1"/>
            <p:nvPr/>
          </p:nvSpPr>
          <p:spPr>
            <a:xfrm>
              <a:off x="1917472" y="1078646"/>
              <a:ext cx="817000" cy="378028"/>
            </a:xfrm>
            <a:prstGeom prst="rect">
              <a:avLst/>
            </a:prstGeom>
            <a:noFill/>
          </p:spPr>
          <p:txBody>
            <a:bodyPr wrap="square" rtlCol="0">
              <a:spAutoFit/>
            </a:bodyPr>
            <a:lstStyle/>
            <a:p>
              <a:r>
                <a:rPr lang="fr-FR" sz="1400" dirty="0" err="1" smtClean="0">
                  <a:latin typeface="+mj-lt"/>
                </a:rPr>
                <a:t>North</a:t>
              </a:r>
              <a:endParaRPr lang="en-GB" sz="1400" dirty="0" smtClean="0">
                <a:latin typeface="+mj-lt"/>
              </a:endParaRPr>
            </a:p>
          </p:txBody>
        </p:sp>
        <p:cxnSp>
          <p:nvCxnSpPr>
            <p:cNvPr id="61" name="Straight Arrow Connector 60"/>
            <p:cNvCxnSpPr/>
            <p:nvPr/>
          </p:nvCxnSpPr>
          <p:spPr>
            <a:xfrm flipV="1">
              <a:off x="2925374" y="933855"/>
              <a:ext cx="0" cy="622571"/>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8180531"/>
      </p:ext>
    </p:extLst>
  </p:cSld>
  <p:clrMapOvr>
    <a:masterClrMapping/>
  </p:clrMapOvr>
  <mc:AlternateContent xmlns:mc="http://schemas.openxmlformats.org/markup-compatibility/2006" xmlns:p14="http://schemas.microsoft.com/office/powerpoint/2010/main">
    <mc:Choice Requires="p14">
      <p:transition spd="slow" p14:dur="2000" advTm="38111"/>
    </mc:Choice>
    <mc:Fallback xmlns="">
      <p:transition spd="slow" advTm="3811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1" y="1104491"/>
            <a:ext cx="8141904" cy="5421274"/>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133350" y="5257511"/>
            <a:ext cx="2807970" cy="369332"/>
          </a:xfrm>
          <a:prstGeom prst="rect">
            <a:avLst/>
          </a:prstGeom>
          <a:noFill/>
        </p:spPr>
        <p:txBody>
          <a:bodyPr wrap="square" rtlCol="0">
            <a:spAutoFit/>
          </a:bodyPr>
          <a:lstStyle/>
          <a:p>
            <a:pPr algn="r"/>
            <a:r>
              <a:rPr lang="fr-FR" dirty="0" smtClean="0">
                <a:latin typeface="+mj-lt"/>
              </a:rPr>
              <a:t>Danakil </a:t>
            </a:r>
            <a:r>
              <a:rPr lang="fr-FR" dirty="0" err="1" smtClean="0">
                <a:latin typeface="+mj-lt"/>
              </a:rPr>
              <a:t>depression</a:t>
            </a:r>
            <a:r>
              <a:rPr lang="fr-FR" dirty="0" smtClean="0">
                <a:latin typeface="+mj-lt"/>
              </a:rPr>
              <a:t> (-120 m)</a:t>
            </a:r>
            <a:endParaRPr lang="en-GB" dirty="0" smtClean="0">
              <a:latin typeface="+mj-lt"/>
            </a:endParaRPr>
          </a:p>
        </p:txBody>
      </p:sp>
      <p:cxnSp>
        <p:nvCxnSpPr>
          <p:cNvPr id="33" name="Straight Connector 32"/>
          <p:cNvCxnSpPr/>
          <p:nvPr/>
        </p:nvCxnSpPr>
        <p:spPr>
          <a:xfrm flipH="1">
            <a:off x="289560" y="5587493"/>
            <a:ext cx="746758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75968" y="3839208"/>
            <a:ext cx="2165352" cy="369332"/>
          </a:xfrm>
          <a:prstGeom prst="rect">
            <a:avLst/>
          </a:prstGeom>
          <a:noFill/>
        </p:spPr>
        <p:txBody>
          <a:bodyPr wrap="square" rtlCol="0">
            <a:spAutoFit/>
          </a:bodyPr>
          <a:lstStyle/>
          <a:p>
            <a:pPr algn="r"/>
            <a:r>
              <a:rPr lang="fr-FR" dirty="0" smtClean="0">
                <a:latin typeface="+mj-lt"/>
              </a:rPr>
              <a:t>Dallol </a:t>
            </a:r>
            <a:r>
              <a:rPr lang="fr-FR" dirty="0" err="1" smtClean="0">
                <a:latin typeface="+mj-lt"/>
              </a:rPr>
              <a:t>dome</a:t>
            </a:r>
            <a:r>
              <a:rPr lang="fr-FR" dirty="0" smtClean="0">
                <a:latin typeface="+mj-lt"/>
              </a:rPr>
              <a:t> (-80 m)</a:t>
            </a:r>
            <a:endParaRPr lang="en-GB" dirty="0" smtClean="0">
              <a:latin typeface="+mj-lt"/>
            </a:endParaRPr>
          </a:p>
        </p:txBody>
      </p:sp>
      <p:cxnSp>
        <p:nvCxnSpPr>
          <p:cNvPr id="21" name="Straight Connector 20"/>
          <p:cNvCxnSpPr/>
          <p:nvPr/>
        </p:nvCxnSpPr>
        <p:spPr>
          <a:xfrm flipH="1">
            <a:off x="804153" y="4169190"/>
            <a:ext cx="56998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96976" y="52918"/>
            <a:ext cx="1198085" cy="646331"/>
          </a:xfrm>
          <a:prstGeom prst="rect">
            <a:avLst/>
          </a:prstGeom>
          <a:noFill/>
        </p:spPr>
        <p:txBody>
          <a:bodyPr wrap="none" rtlCol="0">
            <a:spAutoFit/>
          </a:bodyPr>
          <a:lstStyle/>
          <a:p>
            <a:pPr algn="ctr"/>
            <a:r>
              <a:rPr lang="fr-FR" sz="3600" dirty="0" err="1" smtClean="0">
                <a:latin typeface="+mj-lt"/>
              </a:rPr>
              <a:t>What</a:t>
            </a:r>
            <a:endParaRPr lang="en-GB" sz="3600" dirty="0">
              <a:latin typeface="+mj-lt"/>
            </a:endParaRPr>
          </a:p>
        </p:txBody>
      </p:sp>
      <p:sp>
        <p:nvSpPr>
          <p:cNvPr id="9" name="TextBox 8"/>
          <p:cNvSpPr txBox="1"/>
          <p:nvPr/>
        </p:nvSpPr>
        <p:spPr>
          <a:xfrm>
            <a:off x="2001048" y="1437882"/>
            <a:ext cx="728084" cy="369332"/>
          </a:xfrm>
          <a:prstGeom prst="rect">
            <a:avLst/>
          </a:prstGeom>
          <a:noFill/>
        </p:spPr>
        <p:txBody>
          <a:bodyPr wrap="none" rtlCol="0">
            <a:spAutoFit/>
          </a:bodyPr>
          <a:lstStyle/>
          <a:p>
            <a:r>
              <a:rPr lang="fr-FR" dirty="0" err="1" smtClean="0">
                <a:latin typeface="+mj-lt"/>
              </a:rPr>
              <a:t>North</a:t>
            </a:r>
            <a:endParaRPr lang="en-GB" dirty="0" smtClean="0">
              <a:latin typeface="+mj-lt"/>
            </a:endParaRPr>
          </a:p>
        </p:txBody>
      </p:sp>
      <p:cxnSp>
        <p:nvCxnSpPr>
          <p:cNvPr id="10" name="Straight Arrow Connector 9"/>
          <p:cNvCxnSpPr/>
          <p:nvPr/>
        </p:nvCxnSpPr>
        <p:spPr>
          <a:xfrm flipV="1">
            <a:off x="2775626" y="1293091"/>
            <a:ext cx="0" cy="622571"/>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3397504" y="3064823"/>
            <a:ext cx="5242956" cy="3509388"/>
            <a:chOff x="3397504" y="3064823"/>
            <a:chExt cx="5242956" cy="3509388"/>
          </a:xfrm>
        </p:grpSpPr>
        <p:cxnSp>
          <p:nvCxnSpPr>
            <p:cNvPr id="3" name="Straight Connector 2"/>
            <p:cNvCxnSpPr/>
            <p:nvPr/>
          </p:nvCxnSpPr>
          <p:spPr>
            <a:xfrm flipH="1">
              <a:off x="5421376" y="4555744"/>
              <a:ext cx="1178560" cy="19222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6599936" y="4072128"/>
              <a:ext cx="524256" cy="213874"/>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397504" y="5650881"/>
              <a:ext cx="2007281" cy="923330"/>
            </a:xfrm>
            <a:prstGeom prst="rect">
              <a:avLst/>
            </a:prstGeom>
            <a:noFill/>
          </p:spPr>
          <p:txBody>
            <a:bodyPr wrap="none" rtlCol="0">
              <a:spAutoFit/>
            </a:bodyPr>
            <a:lstStyle/>
            <a:p>
              <a:r>
                <a:rPr lang="en-GB" b="1" dirty="0" smtClean="0">
                  <a:solidFill>
                    <a:srgbClr val="FF0000"/>
                  </a:solidFill>
                  <a:latin typeface="+mj-lt"/>
                </a:rPr>
                <a:t>Volcanic dyke</a:t>
              </a:r>
            </a:p>
            <a:p>
              <a:r>
                <a:rPr lang="en-GB" b="1" dirty="0" smtClean="0">
                  <a:solidFill>
                    <a:srgbClr val="FF0000"/>
                  </a:solidFill>
                  <a:latin typeface="+mj-lt"/>
                </a:rPr>
                <a:t>Depth 1-7 km</a:t>
              </a:r>
            </a:p>
            <a:p>
              <a:r>
                <a:rPr lang="en-GB" dirty="0">
                  <a:solidFill>
                    <a:srgbClr val="FF0000"/>
                  </a:solidFill>
                </a:rPr>
                <a:t>(Nobile et al. 2012</a:t>
              </a:r>
              <a:r>
                <a:rPr lang="en-GB" dirty="0" smtClean="0">
                  <a:solidFill>
                    <a:srgbClr val="FF0000"/>
                  </a:solidFill>
                </a:rPr>
                <a:t>)</a:t>
              </a:r>
              <a:endParaRPr lang="en-GB" dirty="0">
                <a:solidFill>
                  <a:srgbClr val="FF0000"/>
                </a:solidFill>
              </a:endParaRPr>
            </a:p>
          </p:txBody>
        </p:sp>
        <p:sp>
          <p:nvSpPr>
            <p:cNvPr id="11" name="TextBox 10"/>
            <p:cNvSpPr txBox="1"/>
            <p:nvPr/>
          </p:nvSpPr>
          <p:spPr>
            <a:xfrm>
              <a:off x="6504041" y="3064823"/>
              <a:ext cx="2136419" cy="646331"/>
            </a:xfrm>
            <a:prstGeom prst="rect">
              <a:avLst/>
            </a:prstGeom>
            <a:noFill/>
          </p:spPr>
          <p:txBody>
            <a:bodyPr wrap="none" rtlCol="0">
              <a:spAutoFit/>
            </a:bodyPr>
            <a:lstStyle/>
            <a:p>
              <a:r>
                <a:rPr lang="en-GB" b="1" dirty="0" smtClean="0">
                  <a:solidFill>
                    <a:srgbClr val="FF0000"/>
                  </a:solidFill>
                  <a:latin typeface="+mj-lt"/>
                </a:rPr>
                <a:t>Dyke injection centre</a:t>
              </a:r>
            </a:p>
            <a:p>
              <a:r>
                <a:rPr lang="en-GB" b="1" dirty="0" smtClean="0">
                  <a:solidFill>
                    <a:srgbClr val="FF0000"/>
                  </a:solidFill>
                  <a:latin typeface="+mj-lt"/>
                </a:rPr>
                <a:t>Depth 2.4 km</a:t>
              </a:r>
            </a:p>
          </p:txBody>
        </p:sp>
      </p:grpSp>
      <p:cxnSp>
        <p:nvCxnSpPr>
          <p:cNvPr id="13" name="Straight Connector 12"/>
          <p:cNvCxnSpPr/>
          <p:nvPr/>
        </p:nvCxnSpPr>
        <p:spPr>
          <a:xfrm>
            <a:off x="10107168" y="4696971"/>
            <a:ext cx="1235137" cy="145998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823245" y="5604947"/>
            <a:ext cx="4217821" cy="923330"/>
          </a:xfrm>
          <a:prstGeom prst="rect">
            <a:avLst/>
          </a:prstGeom>
          <a:noFill/>
        </p:spPr>
        <p:txBody>
          <a:bodyPr wrap="none" rtlCol="0">
            <a:spAutoFit/>
          </a:bodyPr>
          <a:lstStyle/>
          <a:p>
            <a:r>
              <a:rPr lang="en-GB" b="1" dirty="0" smtClean="0">
                <a:solidFill>
                  <a:srgbClr val="FFFF00"/>
                </a:solidFill>
                <a:latin typeface="+mj-lt"/>
              </a:rPr>
              <a:t>Hydrothermal fissure formed in 2005</a:t>
            </a:r>
          </a:p>
          <a:p>
            <a:r>
              <a:rPr lang="en-GB" b="1" dirty="0" smtClean="0">
                <a:solidFill>
                  <a:srgbClr val="FFFF00"/>
                </a:solidFill>
                <a:latin typeface="+mj-lt"/>
              </a:rPr>
              <a:t>(Europlanet field campaign 2018,</a:t>
            </a:r>
          </a:p>
          <a:p>
            <a:r>
              <a:rPr lang="en-GB" b="1" dirty="0" smtClean="0">
                <a:solidFill>
                  <a:srgbClr val="FFFF00"/>
                </a:solidFill>
                <a:latin typeface="+mj-lt"/>
              </a:rPr>
              <a:t>Mège, </a:t>
            </a:r>
            <a:r>
              <a:rPr lang="en-GB" b="1" dirty="0" err="1" smtClean="0">
                <a:solidFill>
                  <a:srgbClr val="FFFF00"/>
                </a:solidFill>
                <a:latin typeface="+mj-lt"/>
              </a:rPr>
              <a:t>Hauber</a:t>
            </a:r>
            <a:r>
              <a:rPr lang="en-GB" b="1" dirty="0" smtClean="0">
                <a:solidFill>
                  <a:srgbClr val="FFFF00"/>
                </a:solidFill>
                <a:latin typeface="+mj-lt"/>
              </a:rPr>
              <a:t>, Moors, de Craen, 2018 EPSC)</a:t>
            </a:r>
          </a:p>
        </p:txBody>
      </p:sp>
    </p:spTree>
    <p:extLst>
      <p:ext uri="{BB962C8B-B14F-4D97-AF65-F5344CB8AC3E}">
        <p14:creationId xmlns:p14="http://schemas.microsoft.com/office/powerpoint/2010/main" val="1427785224"/>
      </p:ext>
    </p:extLst>
  </p:cSld>
  <p:clrMapOvr>
    <a:masterClrMapping/>
  </p:clrMapOvr>
  <mc:AlternateContent xmlns:mc="http://schemas.openxmlformats.org/markup-compatibility/2006" xmlns:p14="http://schemas.microsoft.com/office/powerpoint/2010/main">
    <mc:Choice Requires="p14">
      <p:transition spd="slow" p14:dur="2000" advTm="8991"/>
    </mc:Choice>
    <mc:Fallback xmlns="">
      <p:transition spd="slow" advTm="89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6571" y="3097530"/>
            <a:ext cx="3220212" cy="3070860"/>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3076021" y="52918"/>
            <a:ext cx="6039988" cy="646331"/>
          </a:xfrm>
          <a:prstGeom prst="rect">
            <a:avLst/>
          </a:prstGeom>
          <a:noFill/>
        </p:spPr>
        <p:txBody>
          <a:bodyPr wrap="none" rtlCol="0">
            <a:spAutoFit/>
          </a:bodyPr>
          <a:lstStyle/>
          <a:p>
            <a:pPr algn="ctr"/>
            <a:r>
              <a:rPr lang="fr-FR" sz="3600" dirty="0" smtClean="0">
                <a:latin typeface="+mj-lt"/>
              </a:rPr>
              <a:t>The Dallol hydrothermal system</a:t>
            </a:r>
            <a:endParaRPr lang="en-GB" sz="3600" dirty="0">
              <a:latin typeface="+mj-lt"/>
            </a:endParaRPr>
          </a:p>
        </p:txBody>
      </p:sp>
      <p:cxnSp>
        <p:nvCxnSpPr>
          <p:cNvPr id="14" name="Straight Connector 13"/>
          <p:cNvCxnSpPr/>
          <p:nvPr/>
        </p:nvCxnSpPr>
        <p:spPr>
          <a:xfrm>
            <a:off x="0" y="758242"/>
            <a:ext cx="121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3250" y="2917768"/>
            <a:ext cx="2884958" cy="3430383"/>
          </a:xfrm>
          <a:prstGeom prst="rect">
            <a:avLst/>
          </a:prstGeom>
        </p:spPr>
      </p:pic>
      <p:sp>
        <p:nvSpPr>
          <p:cNvPr id="4" name="TextBox 3"/>
          <p:cNvSpPr txBox="1"/>
          <p:nvPr/>
        </p:nvSpPr>
        <p:spPr>
          <a:xfrm>
            <a:off x="6896330" y="6365558"/>
            <a:ext cx="1194558" cy="246221"/>
          </a:xfrm>
          <a:prstGeom prst="rect">
            <a:avLst/>
          </a:prstGeom>
          <a:noFill/>
        </p:spPr>
        <p:txBody>
          <a:bodyPr wrap="none" rtlCol="0">
            <a:spAutoFit/>
          </a:bodyPr>
          <a:lstStyle/>
          <a:p>
            <a:r>
              <a:rPr lang="en-GB" sz="1000" i="1" dirty="0" err="1" smtClean="0">
                <a:latin typeface="+mj-lt"/>
              </a:rPr>
              <a:t>Franzson</a:t>
            </a:r>
            <a:r>
              <a:rPr lang="en-GB" sz="1000" i="1" dirty="0" smtClean="0">
                <a:latin typeface="+mj-lt"/>
              </a:rPr>
              <a:t> et al 2015</a:t>
            </a:r>
          </a:p>
        </p:txBody>
      </p:sp>
      <p:sp>
        <p:nvSpPr>
          <p:cNvPr id="7" name="TextBox 6"/>
          <p:cNvSpPr txBox="1"/>
          <p:nvPr/>
        </p:nvSpPr>
        <p:spPr>
          <a:xfrm>
            <a:off x="2110646" y="6365558"/>
            <a:ext cx="1124026" cy="246221"/>
          </a:xfrm>
          <a:prstGeom prst="rect">
            <a:avLst/>
          </a:prstGeom>
          <a:noFill/>
        </p:spPr>
        <p:txBody>
          <a:bodyPr wrap="none" rtlCol="0">
            <a:spAutoFit/>
          </a:bodyPr>
          <a:lstStyle/>
          <a:p>
            <a:r>
              <a:rPr lang="en-GB" sz="1000" i="1" dirty="0" err="1" smtClean="0">
                <a:latin typeface="+mj-lt"/>
              </a:rPr>
              <a:t>Carniel</a:t>
            </a:r>
            <a:r>
              <a:rPr lang="en-GB" sz="1000" i="1" dirty="0" smtClean="0">
                <a:latin typeface="+mj-lt"/>
              </a:rPr>
              <a:t> et al. 2010</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58512"/>
            <a:ext cx="12192000" cy="1624224"/>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314331" y="5490210"/>
            <a:ext cx="1508426" cy="523220"/>
          </a:xfrm>
          <a:prstGeom prst="rect">
            <a:avLst/>
          </a:prstGeom>
          <a:noFill/>
        </p:spPr>
        <p:txBody>
          <a:bodyPr wrap="none" rtlCol="0">
            <a:spAutoFit/>
          </a:bodyPr>
          <a:lstStyle/>
          <a:p>
            <a:r>
              <a:rPr lang="fr-FR" sz="1400" dirty="0" smtClean="0">
                <a:latin typeface="+mj-lt"/>
              </a:rPr>
              <a:t>Evaporite </a:t>
            </a:r>
            <a:r>
              <a:rPr lang="fr-FR" sz="1400" dirty="0" err="1" smtClean="0">
                <a:latin typeface="+mj-lt"/>
              </a:rPr>
              <a:t>deposits</a:t>
            </a:r>
            <a:endParaRPr lang="fr-FR" sz="1400" dirty="0" smtClean="0">
              <a:latin typeface="+mj-lt"/>
            </a:endParaRPr>
          </a:p>
          <a:p>
            <a:r>
              <a:rPr lang="fr-FR" sz="1400" dirty="0" smtClean="0">
                <a:latin typeface="+mj-lt"/>
              </a:rPr>
              <a:t>(1000 m or more)</a:t>
            </a:r>
            <a:endParaRPr lang="en-GB" sz="1400" dirty="0" smtClean="0">
              <a:latin typeface="+mj-lt"/>
            </a:endParaRPr>
          </a:p>
        </p:txBody>
      </p:sp>
      <p:cxnSp>
        <p:nvCxnSpPr>
          <p:cNvPr id="9" name="Straight Arrow Connector 8"/>
          <p:cNvCxnSpPr/>
          <p:nvPr/>
        </p:nvCxnSpPr>
        <p:spPr>
          <a:xfrm>
            <a:off x="1924050" y="5673090"/>
            <a:ext cx="485719"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397011"/>
      </p:ext>
    </p:extLst>
  </p:cSld>
  <p:clrMapOvr>
    <a:masterClrMapping/>
  </p:clrMapOvr>
  <mc:AlternateContent xmlns:mc="http://schemas.openxmlformats.org/markup-compatibility/2006" xmlns:p14="http://schemas.microsoft.com/office/powerpoint/2010/main">
    <mc:Choice Requires="p14">
      <p:transition spd="slow" p14:dur="2000" advTm="33036"/>
    </mc:Choice>
    <mc:Fallback xmlns="">
      <p:transition spd="slow" advTm="33036"/>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277750" y="52918"/>
            <a:ext cx="9636549" cy="646331"/>
          </a:xfrm>
          <a:prstGeom prst="rect">
            <a:avLst/>
          </a:prstGeom>
          <a:noFill/>
        </p:spPr>
        <p:txBody>
          <a:bodyPr wrap="none" rtlCol="0">
            <a:spAutoFit/>
          </a:bodyPr>
          <a:lstStyle/>
          <a:p>
            <a:pPr algn="ctr"/>
            <a:r>
              <a:rPr lang="fr-FR" sz="3600" dirty="0" err="1" smtClean="0">
                <a:latin typeface="+mj-lt"/>
              </a:rPr>
              <a:t>Previous</a:t>
            </a:r>
            <a:r>
              <a:rPr lang="fr-FR" sz="3600" dirty="0" smtClean="0">
                <a:latin typeface="+mj-lt"/>
              </a:rPr>
              <a:t> </a:t>
            </a:r>
            <a:r>
              <a:rPr lang="fr-FR" sz="3600" dirty="0" err="1" smtClean="0">
                <a:latin typeface="+mj-lt"/>
              </a:rPr>
              <a:t>work</a:t>
            </a:r>
            <a:r>
              <a:rPr lang="fr-FR" sz="3600" dirty="0" smtClean="0">
                <a:latin typeface="+mj-lt"/>
              </a:rPr>
              <a:t>: </a:t>
            </a:r>
            <a:r>
              <a:rPr lang="fr-FR" sz="3600" dirty="0" err="1" smtClean="0">
                <a:latin typeface="+mj-lt"/>
              </a:rPr>
              <a:t>Yellow</a:t>
            </a:r>
            <a:r>
              <a:rPr lang="fr-FR" sz="3600" dirty="0" smtClean="0">
                <a:latin typeface="+mj-lt"/>
              </a:rPr>
              <a:t> Lake Fissure </a:t>
            </a:r>
            <a:r>
              <a:rPr lang="fr-FR" sz="3600" dirty="0" err="1" smtClean="0">
                <a:latin typeface="+mj-lt"/>
              </a:rPr>
              <a:t>mapped</a:t>
            </a:r>
            <a:r>
              <a:rPr lang="fr-FR" sz="3600" dirty="0" smtClean="0">
                <a:latin typeface="+mj-lt"/>
              </a:rPr>
              <a:t> in 2018</a:t>
            </a:r>
            <a:endParaRPr lang="en-GB" sz="3600" dirty="0">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910" y="817236"/>
            <a:ext cx="4167267" cy="5899118"/>
          </a:xfrm>
          <a:prstGeom prst="rect">
            <a:avLst/>
          </a:prstGeom>
          <a:effectLst>
            <a:outerShdw blurRad="50800" dist="38100" dir="2700000" algn="tl" rotWithShape="0">
              <a:prstClr val="black">
                <a:alpha val="40000"/>
              </a:prstClr>
            </a:outerShdw>
          </a:effectLst>
        </p:spPr>
      </p:pic>
      <p:sp>
        <p:nvSpPr>
          <p:cNvPr id="9" name="Rectangle 8"/>
          <p:cNvSpPr/>
          <p:nvPr/>
        </p:nvSpPr>
        <p:spPr>
          <a:xfrm>
            <a:off x="1693071" y="3139818"/>
            <a:ext cx="1140922" cy="161345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p:cNvGrpSpPr/>
          <p:nvPr/>
        </p:nvGrpSpPr>
        <p:grpSpPr>
          <a:xfrm>
            <a:off x="4753583" y="824635"/>
            <a:ext cx="4166200" cy="5891720"/>
            <a:chOff x="6426740" y="824635"/>
            <a:chExt cx="4166200" cy="589172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6741" y="824635"/>
              <a:ext cx="4166199" cy="5891720"/>
            </a:xfrm>
            <a:prstGeom prst="rect">
              <a:avLst/>
            </a:prstGeom>
          </p:spPr>
        </p:pic>
        <p:sp>
          <p:nvSpPr>
            <p:cNvPr id="13" name="Rectangle 12"/>
            <p:cNvSpPr/>
            <p:nvPr/>
          </p:nvSpPr>
          <p:spPr>
            <a:xfrm>
              <a:off x="6426740" y="824635"/>
              <a:ext cx="4166199" cy="589171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p:cNvGrpSpPr/>
          <p:nvPr/>
        </p:nvGrpSpPr>
        <p:grpSpPr>
          <a:xfrm>
            <a:off x="9021185" y="824635"/>
            <a:ext cx="2848403" cy="5901690"/>
            <a:chOff x="9021185" y="824635"/>
            <a:chExt cx="2848403" cy="590169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1185" y="824635"/>
              <a:ext cx="2848403" cy="5901690"/>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0360" y="1337450"/>
              <a:ext cx="1309828" cy="495760"/>
            </a:xfrm>
            <a:prstGeom prst="rect">
              <a:avLst/>
            </a:prstGeom>
          </p:spPr>
        </p:pic>
      </p:grpSp>
    </p:spTree>
    <p:extLst>
      <p:ext uri="{BB962C8B-B14F-4D97-AF65-F5344CB8AC3E}">
        <p14:creationId xmlns:p14="http://schemas.microsoft.com/office/powerpoint/2010/main" val="1730926102"/>
      </p:ext>
    </p:extLst>
  </p:cSld>
  <p:clrMapOvr>
    <a:masterClrMapping/>
  </p:clrMapOvr>
  <mc:AlternateContent xmlns:mc="http://schemas.openxmlformats.org/markup-compatibility/2006" xmlns:p14="http://schemas.microsoft.com/office/powerpoint/2010/main">
    <mc:Choice Requires="p14">
      <p:transition spd="slow" p14:dur="2000" advTm="19115"/>
    </mc:Choice>
    <mc:Fallback xmlns="">
      <p:transition spd="slow" advTm="19115"/>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77099" y="52918"/>
            <a:ext cx="3637855" cy="646331"/>
          </a:xfrm>
          <a:prstGeom prst="rect">
            <a:avLst/>
          </a:prstGeom>
          <a:noFill/>
        </p:spPr>
        <p:txBody>
          <a:bodyPr wrap="none" rtlCol="0">
            <a:spAutoFit/>
          </a:bodyPr>
          <a:lstStyle/>
          <a:p>
            <a:pPr algn="ctr"/>
            <a:r>
              <a:rPr lang="fr-FR" sz="3600" dirty="0" smtClean="0">
                <a:latin typeface="+mj-lt"/>
              </a:rPr>
              <a:t>Objectives of 2019</a:t>
            </a:r>
            <a:endParaRPr lang="en-GB" sz="3600" dirty="0">
              <a:latin typeface="+mj-lt"/>
            </a:endParaRPr>
          </a:p>
        </p:txBody>
      </p:sp>
      <p:sp>
        <p:nvSpPr>
          <p:cNvPr id="3" name="TextBox 2"/>
          <p:cNvSpPr txBox="1"/>
          <p:nvPr/>
        </p:nvSpPr>
        <p:spPr>
          <a:xfrm>
            <a:off x="890016" y="2836672"/>
            <a:ext cx="7018909" cy="1200329"/>
          </a:xfrm>
          <a:prstGeom prst="rect">
            <a:avLst/>
          </a:prstGeom>
          <a:noFill/>
        </p:spPr>
        <p:txBody>
          <a:bodyPr wrap="none" rtlCol="0">
            <a:spAutoFit/>
          </a:bodyPr>
          <a:lstStyle/>
          <a:p>
            <a:pPr marL="285750" indent="-285750">
              <a:buFont typeface="Arial" panose="020B0604020202020204" pitchFamily="34" charset="0"/>
              <a:buChar char="•"/>
            </a:pPr>
            <a:r>
              <a:rPr lang="en-GB" sz="2400" dirty="0" smtClean="0">
                <a:latin typeface="+mj-lt"/>
              </a:rPr>
              <a:t>Determine the nature of the Yellow Lake Fissure</a:t>
            </a:r>
          </a:p>
          <a:p>
            <a:pPr marL="285750" indent="-285750">
              <a:buFont typeface="Arial" panose="020B0604020202020204" pitchFamily="34" charset="0"/>
              <a:buChar char="•"/>
            </a:pPr>
            <a:endParaRPr lang="en-GB" sz="2400" dirty="0" smtClean="0">
              <a:latin typeface="+mj-lt"/>
            </a:endParaRPr>
          </a:p>
          <a:p>
            <a:pPr marL="285750" indent="-285750">
              <a:buFont typeface="Arial" panose="020B0604020202020204" pitchFamily="34" charset="0"/>
              <a:buChar char="•"/>
            </a:pPr>
            <a:r>
              <a:rPr lang="en-GB" sz="2400" dirty="0" smtClean="0">
                <a:latin typeface="+mj-lt"/>
              </a:rPr>
              <a:t>Why not characterise the 2004 volcanic dyke as well?</a:t>
            </a:r>
          </a:p>
        </p:txBody>
      </p:sp>
    </p:spTree>
    <p:extLst>
      <p:ext uri="{BB962C8B-B14F-4D97-AF65-F5344CB8AC3E}">
        <p14:creationId xmlns:p14="http://schemas.microsoft.com/office/powerpoint/2010/main" val="696934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66293" y="1676262"/>
            <a:ext cx="11259420" cy="3416320"/>
          </a:xfrm>
          <a:prstGeom prst="rect">
            <a:avLst/>
          </a:prstGeom>
          <a:noFill/>
        </p:spPr>
        <p:txBody>
          <a:bodyPr wrap="square" rtlCol="0">
            <a:spAutoFit/>
          </a:bodyPr>
          <a:lstStyle/>
          <a:p>
            <a:pPr marL="285750" lvl="0" indent="-285750">
              <a:buFont typeface="Arial" panose="020B0604020202020204" pitchFamily="34" charset="0"/>
              <a:buChar char="•"/>
            </a:pPr>
            <a:endParaRPr lang="en-GB" dirty="0">
              <a:solidFill>
                <a:prstClr val="black"/>
              </a:solidFill>
              <a:latin typeface="Calibri Light" panose="020F0302020204030204"/>
            </a:endParaRPr>
          </a:p>
          <a:p>
            <a:pPr marL="285750" lvl="0" indent="-285750">
              <a:buFont typeface="Arial" panose="020B0604020202020204" pitchFamily="34" charset="0"/>
              <a:buChar char="•"/>
            </a:pPr>
            <a:r>
              <a:rPr lang="en-GB" dirty="0" smtClean="0">
                <a:solidFill>
                  <a:prstClr val="black"/>
                </a:solidFill>
                <a:latin typeface="Calibri Light" panose="020F0302020204030204"/>
              </a:rPr>
              <a:t>In this work we are attempting </a:t>
            </a:r>
            <a:r>
              <a:rPr lang="en-GB" b="1" dirty="0" smtClean="0">
                <a:solidFill>
                  <a:prstClr val="black"/>
                </a:solidFill>
                <a:latin typeface="Calibri Light" panose="020F0302020204030204"/>
              </a:rPr>
              <a:t>to characterise hydrotherma</a:t>
            </a:r>
            <a:r>
              <a:rPr lang="en-GB" b="1" dirty="0">
                <a:solidFill>
                  <a:prstClr val="black"/>
                </a:solidFill>
                <a:latin typeface="Calibri Light" panose="020F0302020204030204"/>
              </a:rPr>
              <a:t>l</a:t>
            </a:r>
            <a:r>
              <a:rPr lang="en-GB" b="1" dirty="0" smtClean="0">
                <a:solidFill>
                  <a:prstClr val="black"/>
                </a:solidFill>
                <a:latin typeface="Calibri Light" panose="020F0302020204030204"/>
              </a:rPr>
              <a:t> and magmatic in the Danakil rift in the Dallol area </a:t>
            </a:r>
            <a:r>
              <a:rPr lang="en-GB" b="1" dirty="0" smtClean="0">
                <a:solidFill>
                  <a:prstClr val="black"/>
                </a:solidFill>
                <a:latin typeface="Calibri Light" panose="020F0302020204030204"/>
              </a:rPr>
              <a:t>using </a:t>
            </a:r>
            <a:r>
              <a:rPr lang="en-GB" b="1" dirty="0" smtClean="0">
                <a:solidFill>
                  <a:prstClr val="black"/>
                </a:solidFill>
                <a:latin typeface="Calibri Light" panose="020F0302020204030204"/>
              </a:rPr>
              <a:t>very high frequency ground magnetics</a:t>
            </a:r>
          </a:p>
          <a:p>
            <a:pPr marL="285750" lvl="0" indent="-285750">
              <a:buFont typeface="Arial" panose="020B0604020202020204" pitchFamily="34" charset="0"/>
              <a:buChar char="•"/>
            </a:pPr>
            <a:endParaRPr lang="en-GB" b="1" dirty="0">
              <a:solidFill>
                <a:prstClr val="black"/>
              </a:solidFill>
              <a:latin typeface="Calibri Light" panose="020F0302020204030204"/>
            </a:endParaRPr>
          </a:p>
          <a:p>
            <a:pPr marL="285750" lvl="0" indent="-285750">
              <a:buFont typeface="Arial" panose="020B0604020202020204" pitchFamily="34" charset="0"/>
              <a:buChar char="•"/>
            </a:pPr>
            <a:r>
              <a:rPr lang="en-GB" dirty="0" smtClean="0">
                <a:solidFill>
                  <a:prstClr val="black"/>
                </a:solidFill>
                <a:latin typeface="Calibri Light" panose="020F0302020204030204"/>
              </a:rPr>
              <a:t>This dataset will </a:t>
            </a:r>
            <a:r>
              <a:rPr lang="en-GB" b="1" dirty="0" smtClean="0">
                <a:solidFill>
                  <a:prstClr val="black"/>
                </a:solidFill>
                <a:latin typeface="Calibri Light" panose="020F0302020204030204"/>
              </a:rPr>
              <a:t>complement existing geophysical data </a:t>
            </a:r>
            <a:r>
              <a:rPr lang="en-GB" dirty="0" smtClean="0">
                <a:solidFill>
                  <a:prstClr val="black"/>
                </a:solidFill>
                <a:latin typeface="Calibri Light" panose="020F0302020204030204"/>
              </a:rPr>
              <a:t>obtained by potash mining companies.</a:t>
            </a:r>
          </a:p>
          <a:p>
            <a:pPr marL="285750" lvl="0" indent="-285750">
              <a:buFont typeface="Arial" panose="020B0604020202020204" pitchFamily="34" charset="0"/>
              <a:buChar char="•"/>
            </a:pPr>
            <a:endParaRPr lang="en-GB" dirty="0">
              <a:solidFill>
                <a:prstClr val="black"/>
              </a:solidFill>
              <a:latin typeface="Calibri Light" panose="020F0302020204030204"/>
            </a:endParaRPr>
          </a:p>
          <a:p>
            <a:pPr marL="285750" lvl="0" indent="-285750">
              <a:buFont typeface="Arial" panose="020B0604020202020204" pitchFamily="34" charset="0"/>
              <a:buChar char="•"/>
            </a:pPr>
            <a:r>
              <a:rPr lang="en-GB" dirty="0" smtClean="0">
                <a:solidFill>
                  <a:prstClr val="black"/>
                </a:solidFill>
                <a:latin typeface="Calibri Light" panose="020F0302020204030204"/>
              </a:rPr>
              <a:t>Cooperation agreement with Yara Dallol B.V. </a:t>
            </a:r>
          </a:p>
          <a:p>
            <a:pPr marL="742950" lvl="1" indent="-285750">
              <a:buFont typeface="Wingdings" panose="05000000000000000000" pitchFamily="2" charset="2"/>
              <a:buChar char="Ø"/>
            </a:pPr>
            <a:r>
              <a:rPr lang="en-GB" dirty="0" smtClean="0">
                <a:solidFill>
                  <a:prstClr val="black"/>
                </a:solidFill>
                <a:latin typeface="Calibri Light" panose="020F0302020204030204"/>
              </a:rPr>
              <a:t>makes </a:t>
            </a:r>
            <a:r>
              <a:rPr lang="en-GB" b="1" dirty="0" smtClean="0">
                <a:solidFill>
                  <a:prstClr val="black"/>
                </a:solidFill>
                <a:latin typeface="Calibri Light" panose="020F0302020204030204"/>
              </a:rPr>
              <a:t>access </a:t>
            </a:r>
            <a:r>
              <a:rPr lang="en-GB" b="1" dirty="0" smtClean="0">
                <a:solidFill>
                  <a:prstClr val="black"/>
                </a:solidFill>
                <a:latin typeface="Calibri Light" panose="020F0302020204030204"/>
              </a:rPr>
              <a:t>to some </a:t>
            </a:r>
            <a:r>
              <a:rPr lang="en-GB" b="1" dirty="0" smtClean="0">
                <a:solidFill>
                  <a:prstClr val="black"/>
                </a:solidFill>
                <a:latin typeface="Calibri Light" panose="020F0302020204030204"/>
              </a:rPr>
              <a:t>areas easier</a:t>
            </a:r>
            <a:endParaRPr lang="en-GB" b="1" dirty="0" smtClean="0">
              <a:solidFill>
                <a:prstClr val="black"/>
              </a:solidFill>
              <a:latin typeface="Calibri Light" panose="020F0302020204030204"/>
            </a:endParaRPr>
          </a:p>
          <a:p>
            <a:pPr marL="742950" lvl="1" indent="-285750">
              <a:buFont typeface="Wingdings" panose="05000000000000000000" pitchFamily="2" charset="2"/>
              <a:buChar char="Ø"/>
            </a:pPr>
            <a:r>
              <a:rPr lang="en-GB" dirty="0" smtClean="0">
                <a:solidFill>
                  <a:prstClr val="black"/>
                </a:solidFill>
                <a:latin typeface="Calibri Light" panose="020F0302020204030204"/>
              </a:rPr>
              <a:t>makes </a:t>
            </a:r>
            <a:r>
              <a:rPr lang="en-GB" dirty="0" smtClean="0">
                <a:solidFill>
                  <a:prstClr val="black"/>
                </a:solidFill>
                <a:latin typeface="Calibri Light" panose="020F0302020204030204"/>
              </a:rPr>
              <a:t>possible installation of a </a:t>
            </a:r>
            <a:r>
              <a:rPr lang="en-GB" b="1" dirty="0" smtClean="0">
                <a:solidFill>
                  <a:prstClr val="black"/>
                </a:solidFill>
                <a:latin typeface="Calibri Light" panose="020F0302020204030204"/>
              </a:rPr>
              <a:t>permanent magnetic station </a:t>
            </a:r>
            <a:r>
              <a:rPr lang="en-GB" dirty="0" smtClean="0">
                <a:solidFill>
                  <a:prstClr val="black"/>
                </a:solidFill>
                <a:latin typeface="Calibri Light" panose="020F0302020204030204"/>
              </a:rPr>
              <a:t>for continuous diurnal measurement of magnetic background throughout the 2-week survey</a:t>
            </a:r>
          </a:p>
          <a:p>
            <a:pPr marL="742950" lvl="1" indent="-285750">
              <a:buFont typeface="Wingdings" panose="05000000000000000000" pitchFamily="2" charset="2"/>
              <a:buChar char="Ø"/>
            </a:pPr>
            <a:r>
              <a:rPr lang="en-GB" dirty="0">
                <a:solidFill>
                  <a:prstClr val="black"/>
                </a:solidFill>
                <a:latin typeface="Calibri Light" panose="020F0302020204030204"/>
              </a:rPr>
              <a:t>i</a:t>
            </a:r>
            <a:r>
              <a:rPr lang="en-GB" dirty="0" smtClean="0">
                <a:solidFill>
                  <a:prstClr val="black"/>
                </a:solidFill>
                <a:latin typeface="Calibri Light" panose="020F0302020204030204"/>
              </a:rPr>
              <a:t>ncludes </a:t>
            </a:r>
            <a:r>
              <a:rPr lang="en-GB" b="1" dirty="0" smtClean="0">
                <a:solidFill>
                  <a:prstClr val="black"/>
                </a:solidFill>
                <a:latin typeface="Calibri Light" panose="020F0302020204030204"/>
              </a:rPr>
              <a:t>joint interpretation of data</a:t>
            </a:r>
            <a:r>
              <a:rPr lang="en-GB" dirty="0" smtClean="0">
                <a:solidFill>
                  <a:prstClr val="black"/>
                </a:solidFill>
                <a:latin typeface="Calibri Light" panose="020F0302020204030204"/>
              </a:rPr>
              <a:t>, consistent with and constrained by geophysical data independently obtained by Yara Dallol.</a:t>
            </a:r>
          </a:p>
        </p:txBody>
      </p:sp>
      <p:sp>
        <p:nvSpPr>
          <p:cNvPr id="4" name="TextBox 3"/>
          <p:cNvSpPr txBox="1"/>
          <p:nvPr/>
        </p:nvSpPr>
        <p:spPr>
          <a:xfrm>
            <a:off x="5580798" y="52918"/>
            <a:ext cx="1030411" cy="646331"/>
          </a:xfrm>
          <a:prstGeom prst="rect">
            <a:avLst/>
          </a:prstGeom>
          <a:noFill/>
        </p:spPr>
        <p:txBody>
          <a:bodyPr wrap="none" rtlCol="0">
            <a:spAutoFit/>
          </a:bodyPr>
          <a:lstStyle/>
          <a:p>
            <a:pPr algn="ctr"/>
            <a:r>
              <a:rPr lang="fr-FR" sz="3600" dirty="0" smtClean="0">
                <a:latin typeface="+mj-lt"/>
              </a:rPr>
              <a:t>How</a:t>
            </a:r>
            <a:endParaRPr lang="en-GB" sz="3600" dirty="0">
              <a:latin typeface="+mj-lt"/>
            </a:endParaRPr>
          </a:p>
        </p:txBody>
      </p:sp>
    </p:spTree>
    <p:extLst>
      <p:ext uri="{BB962C8B-B14F-4D97-AF65-F5344CB8AC3E}">
        <p14:creationId xmlns:p14="http://schemas.microsoft.com/office/powerpoint/2010/main" val="3585242221"/>
      </p:ext>
    </p:extLst>
  </p:cSld>
  <p:clrMapOvr>
    <a:masterClrMapping/>
  </p:clrMapOvr>
  <mc:AlternateContent xmlns:mc="http://schemas.openxmlformats.org/markup-compatibility/2006" xmlns:p14="http://schemas.microsoft.com/office/powerpoint/2010/main">
    <mc:Choice Requires="p14">
      <p:transition spd="slow" p14:dur="2000" advTm="77049"/>
    </mc:Choice>
    <mc:Fallback xmlns="">
      <p:transition spd="slow" advTm="77049"/>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4985" y="2988332"/>
            <a:ext cx="5335174" cy="3755012"/>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754801" y="52918"/>
            <a:ext cx="10682476" cy="646331"/>
          </a:xfrm>
          <a:prstGeom prst="rect">
            <a:avLst/>
          </a:prstGeom>
          <a:noFill/>
        </p:spPr>
        <p:txBody>
          <a:bodyPr wrap="none" rtlCol="0">
            <a:spAutoFit/>
          </a:bodyPr>
          <a:lstStyle/>
          <a:p>
            <a:pPr algn="ctr"/>
            <a:r>
              <a:rPr lang="fr-FR" sz="3600" dirty="0" smtClean="0">
                <a:latin typeface="+mj-lt"/>
              </a:rPr>
              <a:t>Danakil </a:t>
            </a:r>
            <a:r>
              <a:rPr lang="fr-FR" sz="3600" dirty="0" err="1" smtClean="0">
                <a:latin typeface="+mj-lt"/>
              </a:rPr>
              <a:t>airborne</a:t>
            </a:r>
            <a:r>
              <a:rPr lang="fr-FR" sz="3600" dirty="0" smtClean="0">
                <a:latin typeface="+mj-lt"/>
              </a:rPr>
              <a:t> </a:t>
            </a:r>
            <a:r>
              <a:rPr lang="fr-FR" sz="3600" dirty="0" err="1" smtClean="0">
                <a:latin typeface="+mj-lt"/>
              </a:rPr>
              <a:t>magnetic</a:t>
            </a:r>
            <a:r>
              <a:rPr lang="fr-FR" sz="3600" dirty="0" smtClean="0">
                <a:latin typeface="+mj-lt"/>
              </a:rPr>
              <a:t> </a:t>
            </a:r>
            <a:r>
              <a:rPr lang="fr-FR" sz="3600" dirty="0" err="1" smtClean="0">
                <a:latin typeface="+mj-lt"/>
              </a:rPr>
              <a:t>survey</a:t>
            </a:r>
            <a:r>
              <a:rPr lang="fr-FR" sz="3600" dirty="0" smtClean="0">
                <a:latin typeface="+mj-lt"/>
              </a:rPr>
              <a:t> by Parsons Corp. (60's)</a:t>
            </a:r>
            <a:endParaRPr lang="fr-FR" sz="3600" dirty="0">
              <a:latin typeface="+mj-lt"/>
            </a:endParaRPr>
          </a:p>
        </p:txBody>
      </p:sp>
      <p:sp>
        <p:nvSpPr>
          <p:cNvPr id="4" name="Rectangle 3"/>
          <p:cNvSpPr/>
          <p:nvPr/>
        </p:nvSpPr>
        <p:spPr>
          <a:xfrm>
            <a:off x="1495953" y="6556980"/>
            <a:ext cx="2089033" cy="246221"/>
          </a:xfrm>
          <a:prstGeom prst="rect">
            <a:avLst/>
          </a:prstGeom>
        </p:spPr>
        <p:txBody>
          <a:bodyPr wrap="none">
            <a:spAutoFit/>
          </a:bodyPr>
          <a:lstStyle/>
          <a:p>
            <a:r>
              <a:rPr lang="en-GB" sz="1000" i="1" dirty="0" smtClean="0">
                <a:latin typeface="+mj-lt"/>
              </a:rPr>
              <a:t>after Holwerda </a:t>
            </a:r>
            <a:r>
              <a:rPr lang="en-GB" sz="1000" i="1" dirty="0">
                <a:latin typeface="+mj-lt"/>
              </a:rPr>
              <a:t>and Hutchinson </a:t>
            </a:r>
            <a:r>
              <a:rPr lang="en-GB" sz="1000" i="1" dirty="0" smtClean="0">
                <a:latin typeface="+mj-lt"/>
              </a:rPr>
              <a:t>1968</a:t>
            </a:r>
            <a:endParaRPr lang="en-GB" sz="1000" i="1" dirty="0">
              <a:latin typeface="+mj-lt"/>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4986" y="2988332"/>
            <a:ext cx="5367235" cy="3755011"/>
          </a:xfrm>
          <a:prstGeom prst="rect">
            <a:avLst/>
          </a:prstGeom>
          <a:effectLst>
            <a:outerShdw blurRad="50800" dist="38100" dir="2700000" algn="tl" rotWithShape="0">
              <a:prstClr val="black">
                <a:alpha val="40000"/>
              </a:prstClr>
            </a:outerShdw>
          </a:effectLst>
        </p:spPr>
      </p:pic>
      <p:grpSp>
        <p:nvGrpSpPr>
          <p:cNvPr id="16" name="Group 15"/>
          <p:cNvGrpSpPr/>
          <p:nvPr/>
        </p:nvGrpSpPr>
        <p:grpSpPr>
          <a:xfrm>
            <a:off x="65358" y="1871005"/>
            <a:ext cx="12050443" cy="4809086"/>
            <a:chOff x="65358" y="1871005"/>
            <a:chExt cx="12050443" cy="4809086"/>
          </a:xfrm>
        </p:grpSpPr>
        <p:grpSp>
          <p:nvGrpSpPr>
            <p:cNvPr id="42" name="Group 41"/>
            <p:cNvGrpSpPr/>
            <p:nvPr/>
          </p:nvGrpSpPr>
          <p:grpSpPr>
            <a:xfrm>
              <a:off x="65358" y="1871005"/>
              <a:ext cx="12050443" cy="4809086"/>
              <a:chOff x="65358" y="1871005"/>
              <a:chExt cx="12050443" cy="4809086"/>
            </a:xfrm>
          </p:grpSpPr>
          <p:grpSp>
            <p:nvGrpSpPr>
              <p:cNvPr id="37" name="Group 36"/>
              <p:cNvGrpSpPr/>
              <p:nvPr/>
            </p:nvGrpSpPr>
            <p:grpSpPr>
              <a:xfrm>
                <a:off x="65358" y="2543517"/>
                <a:ext cx="4881693" cy="2322320"/>
                <a:chOff x="65358" y="2543517"/>
                <a:chExt cx="4881693" cy="2322320"/>
              </a:xfrm>
            </p:grpSpPr>
            <p:sp>
              <p:nvSpPr>
                <p:cNvPr id="11" name="Oval 10"/>
                <p:cNvSpPr/>
                <p:nvPr/>
              </p:nvSpPr>
              <p:spPr>
                <a:xfrm>
                  <a:off x="4790977" y="4709763"/>
                  <a:ext cx="156074" cy="1560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23" name="Straight Connector 22"/>
                <p:cNvCxnSpPr>
                  <a:stCxn id="8" idx="3"/>
                  <a:endCxn id="11" idx="1"/>
                </p:cNvCxnSpPr>
                <p:nvPr/>
              </p:nvCxnSpPr>
              <p:spPr>
                <a:xfrm>
                  <a:off x="4221584" y="3352715"/>
                  <a:ext cx="592250" cy="13799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65358" y="2543517"/>
                  <a:ext cx="4156226" cy="1618395"/>
                  <a:chOff x="129123" y="2340233"/>
                  <a:chExt cx="4156226" cy="1618395"/>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123" y="2340233"/>
                    <a:ext cx="4156226" cy="1618395"/>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2939092" y="2355858"/>
                    <a:ext cx="1296830" cy="646331"/>
                  </a:xfrm>
                  <a:prstGeom prst="rect">
                    <a:avLst/>
                  </a:prstGeom>
                  <a:noFill/>
                </p:spPr>
                <p:txBody>
                  <a:bodyPr wrap="none" rtlCol="0">
                    <a:spAutoFit/>
                  </a:bodyPr>
                  <a:lstStyle/>
                  <a:p>
                    <a:r>
                      <a:rPr lang="fr-FR" dirty="0" smtClean="0">
                        <a:latin typeface="+mj-lt"/>
                      </a:rPr>
                      <a:t>Skating Rink</a:t>
                    </a:r>
                  </a:p>
                  <a:p>
                    <a:r>
                      <a:rPr lang="fr-FR" dirty="0" smtClean="0">
                        <a:latin typeface="+mj-lt"/>
                      </a:rPr>
                      <a:t>(</a:t>
                    </a:r>
                    <a:r>
                      <a:rPr lang="fr-FR" dirty="0" err="1" smtClean="0">
                        <a:latin typeface="+mj-lt"/>
                      </a:rPr>
                      <a:t>Asale</a:t>
                    </a:r>
                    <a:r>
                      <a:rPr lang="fr-FR" dirty="0" smtClean="0">
                        <a:latin typeface="+mj-lt"/>
                      </a:rPr>
                      <a:t> </a:t>
                    </a:r>
                    <a:r>
                      <a:rPr lang="fr-FR" dirty="0" err="1" smtClean="0">
                        <a:latin typeface="+mj-lt"/>
                      </a:rPr>
                      <a:t>Mtn</a:t>
                    </a:r>
                    <a:r>
                      <a:rPr lang="fr-FR" dirty="0" smtClean="0">
                        <a:latin typeface="+mj-lt"/>
                      </a:rPr>
                      <a:t>)</a:t>
                    </a:r>
                    <a:endParaRPr lang="fr-CH" dirty="0" smtClean="0">
                      <a:latin typeface="+mj-lt"/>
                    </a:endParaRPr>
                  </a:p>
                </p:txBody>
              </p:sp>
            </p:grpSp>
          </p:grpSp>
          <p:grpSp>
            <p:nvGrpSpPr>
              <p:cNvPr id="38" name="Group 37"/>
              <p:cNvGrpSpPr/>
              <p:nvPr/>
            </p:nvGrpSpPr>
            <p:grpSpPr>
              <a:xfrm>
                <a:off x="6985622" y="1871005"/>
                <a:ext cx="4726843" cy="2785392"/>
                <a:chOff x="6985622" y="1871005"/>
                <a:chExt cx="4726843" cy="2785392"/>
              </a:xfrm>
            </p:grpSpPr>
            <p:sp>
              <p:nvSpPr>
                <p:cNvPr id="13" name="Oval 12"/>
                <p:cNvSpPr/>
                <p:nvPr/>
              </p:nvSpPr>
              <p:spPr>
                <a:xfrm>
                  <a:off x="6985622" y="4500323"/>
                  <a:ext cx="156074" cy="1560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5" name="Straight Connector 14"/>
                <p:cNvCxnSpPr>
                  <a:stCxn id="10" idx="1"/>
                  <a:endCxn id="13" idx="7"/>
                </p:cNvCxnSpPr>
                <p:nvPr/>
              </p:nvCxnSpPr>
              <p:spPr>
                <a:xfrm flipH="1">
                  <a:off x="7118839" y="2956836"/>
                  <a:ext cx="648442" cy="15663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7767281" y="1871005"/>
                  <a:ext cx="3945184" cy="2171662"/>
                  <a:chOff x="7628568" y="581912"/>
                  <a:chExt cx="3945184" cy="2171662"/>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8568" y="581912"/>
                    <a:ext cx="3945184" cy="2171662"/>
                  </a:xfrm>
                  <a:prstGeom prst="rect">
                    <a:avLst/>
                  </a:prstGeom>
                  <a:effectLst>
                    <a:outerShdw blurRad="50800" dist="38100" dir="2700000" algn="tl" rotWithShape="0">
                      <a:prstClr val="black">
                        <a:alpha val="40000"/>
                      </a:prstClr>
                    </a:outerShdw>
                  </a:effectLst>
                </p:spPr>
              </p:pic>
              <p:sp>
                <p:nvSpPr>
                  <p:cNvPr id="2" name="TextBox 1"/>
                  <p:cNvSpPr txBox="1"/>
                  <p:nvPr/>
                </p:nvSpPr>
                <p:spPr>
                  <a:xfrm>
                    <a:off x="9891335" y="581912"/>
                    <a:ext cx="1626536" cy="369332"/>
                  </a:xfrm>
                  <a:prstGeom prst="rect">
                    <a:avLst/>
                  </a:prstGeom>
                  <a:noFill/>
                </p:spPr>
                <p:txBody>
                  <a:bodyPr wrap="none" rtlCol="0">
                    <a:spAutoFit/>
                  </a:bodyPr>
                  <a:lstStyle/>
                  <a:p>
                    <a:r>
                      <a:rPr lang="fr-FR" dirty="0" smtClean="0">
                        <a:latin typeface="+mj-lt"/>
                      </a:rPr>
                      <a:t>Black </a:t>
                    </a:r>
                    <a:r>
                      <a:rPr lang="fr-FR" dirty="0" err="1" smtClean="0">
                        <a:latin typeface="+mj-lt"/>
                      </a:rPr>
                      <a:t>Mountain</a:t>
                    </a:r>
                    <a:endParaRPr lang="fr-FR" dirty="0" smtClean="0">
                      <a:latin typeface="+mj-lt"/>
                    </a:endParaRPr>
                  </a:p>
                </p:txBody>
              </p:sp>
            </p:grpSp>
          </p:grpSp>
          <p:grpSp>
            <p:nvGrpSpPr>
              <p:cNvPr id="41" name="Group 40"/>
              <p:cNvGrpSpPr/>
              <p:nvPr/>
            </p:nvGrpSpPr>
            <p:grpSpPr>
              <a:xfrm>
                <a:off x="7433263" y="4686941"/>
                <a:ext cx="4682538" cy="1993150"/>
                <a:chOff x="7433263" y="4686941"/>
                <a:chExt cx="4682538" cy="1993150"/>
              </a:xfrm>
            </p:grpSpPr>
            <p:sp>
              <p:nvSpPr>
                <p:cNvPr id="12" name="Oval 11"/>
                <p:cNvSpPr/>
                <p:nvPr/>
              </p:nvSpPr>
              <p:spPr>
                <a:xfrm>
                  <a:off x="7433263" y="4686941"/>
                  <a:ext cx="156074" cy="1560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9" name="Straight Connector 18"/>
                <p:cNvCxnSpPr>
                  <a:stCxn id="7" idx="1"/>
                </p:cNvCxnSpPr>
                <p:nvPr/>
              </p:nvCxnSpPr>
              <p:spPr>
                <a:xfrm flipH="1" flipV="1">
                  <a:off x="7511300" y="4843015"/>
                  <a:ext cx="455776" cy="11183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7967076" y="5242554"/>
                  <a:ext cx="4148725" cy="1437537"/>
                  <a:chOff x="7987970" y="3988278"/>
                  <a:chExt cx="5239658" cy="1815546"/>
                </a:xfrm>
              </p:grpSpPr>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7970" y="3988278"/>
                    <a:ext cx="5239657" cy="1815546"/>
                  </a:xfrm>
                  <a:prstGeom prst="rect">
                    <a:avLst/>
                  </a:prstGeom>
                  <a:effectLst>
                    <a:outerShdw blurRad="50800" dist="38100" dir="2700000" algn="tl" rotWithShape="0">
                      <a:prstClr val="black">
                        <a:alpha val="40000"/>
                      </a:prstClr>
                    </a:outerShdw>
                  </a:effectLst>
                </p:spPr>
              </p:pic>
              <p:sp>
                <p:nvSpPr>
                  <p:cNvPr id="26" name="TextBox 25"/>
                  <p:cNvSpPr txBox="1"/>
                  <p:nvPr/>
                </p:nvSpPr>
                <p:spPr>
                  <a:xfrm>
                    <a:off x="11337528" y="3988278"/>
                    <a:ext cx="1890100" cy="466450"/>
                  </a:xfrm>
                  <a:prstGeom prst="rect">
                    <a:avLst/>
                  </a:prstGeom>
                  <a:noFill/>
                </p:spPr>
                <p:txBody>
                  <a:bodyPr wrap="square" rtlCol="0">
                    <a:spAutoFit/>
                  </a:bodyPr>
                  <a:lstStyle/>
                  <a:p>
                    <a:r>
                      <a:rPr lang="fr-FR" dirty="0" smtClean="0">
                        <a:latin typeface="+mj-lt"/>
                      </a:rPr>
                      <a:t>Mount Dallol</a:t>
                    </a:r>
                  </a:p>
                </p:txBody>
              </p:sp>
            </p:grpSp>
          </p:grpSp>
        </p:grpSp>
        <p:sp>
          <p:nvSpPr>
            <p:cNvPr id="14" name="TextBox 13"/>
            <p:cNvSpPr txBox="1"/>
            <p:nvPr/>
          </p:nvSpPr>
          <p:spPr>
            <a:xfrm>
              <a:off x="344287" y="4787800"/>
              <a:ext cx="2862959" cy="954107"/>
            </a:xfrm>
            <a:prstGeom prst="rect">
              <a:avLst/>
            </a:prstGeom>
            <a:noFill/>
          </p:spPr>
          <p:txBody>
            <a:bodyPr wrap="square" rtlCol="0">
              <a:spAutoFit/>
            </a:bodyPr>
            <a:lstStyle/>
            <a:p>
              <a:r>
                <a:rPr lang="fr-FR" sz="1400" dirty="0" smtClean="0">
                  <a:latin typeface="+mj-lt"/>
                </a:rPr>
                <a:t>The source of the </a:t>
              </a:r>
              <a:r>
                <a:rPr lang="fr-FR" sz="1400" dirty="0" err="1" smtClean="0">
                  <a:latin typeface="+mj-lt"/>
                </a:rPr>
                <a:t>magnetic</a:t>
              </a:r>
              <a:r>
                <a:rPr lang="fr-FR" sz="1400" dirty="0" smtClean="0">
                  <a:latin typeface="+mj-lt"/>
                </a:rPr>
                <a:t> </a:t>
              </a:r>
              <a:r>
                <a:rPr lang="fr-FR" sz="1400" dirty="0" err="1" smtClean="0">
                  <a:latin typeface="+mj-lt"/>
                </a:rPr>
                <a:t>anomaly</a:t>
              </a:r>
              <a:r>
                <a:rPr lang="fr-FR" sz="1400" dirty="0" smtClean="0">
                  <a:latin typeface="+mj-lt"/>
                </a:rPr>
                <a:t> at Mount Dallol </a:t>
              </a:r>
              <a:r>
                <a:rPr lang="fr-FR" sz="1400" dirty="0" err="1" smtClean="0">
                  <a:latin typeface="+mj-lt"/>
                </a:rPr>
                <a:t>provides</a:t>
              </a:r>
              <a:r>
                <a:rPr lang="fr-FR" sz="1400" dirty="0" smtClean="0">
                  <a:latin typeface="+mj-lt"/>
                </a:rPr>
                <a:t> a plausible </a:t>
              </a:r>
              <a:r>
                <a:rPr lang="fr-FR" sz="1400" dirty="0" err="1" smtClean="0">
                  <a:latin typeface="+mj-lt"/>
                </a:rPr>
                <a:t>origin</a:t>
              </a:r>
              <a:r>
                <a:rPr lang="fr-FR" sz="1400" dirty="0" smtClean="0">
                  <a:latin typeface="+mj-lt"/>
                </a:rPr>
                <a:t> for the YLF hydrothermal </a:t>
              </a:r>
              <a:r>
                <a:rPr lang="fr-FR" sz="1400" dirty="0" err="1" smtClean="0">
                  <a:latin typeface="+mj-lt"/>
                </a:rPr>
                <a:t>activity</a:t>
              </a:r>
              <a:r>
                <a:rPr lang="fr-FR" sz="1400" dirty="0" smtClean="0">
                  <a:latin typeface="+mj-lt"/>
                </a:rPr>
                <a:t>.</a:t>
              </a:r>
            </a:p>
          </p:txBody>
        </p:sp>
      </p:grpSp>
    </p:spTree>
    <p:custDataLst>
      <p:tags r:id="rId1"/>
    </p:custDataLst>
    <p:extLst>
      <p:ext uri="{BB962C8B-B14F-4D97-AF65-F5344CB8AC3E}">
        <p14:creationId xmlns:p14="http://schemas.microsoft.com/office/powerpoint/2010/main" val="2501607796"/>
      </p:ext>
    </p:extLst>
  </p:cSld>
  <p:clrMapOvr>
    <a:masterClrMapping/>
  </p:clrMapOvr>
  <mc:AlternateContent xmlns:mc="http://schemas.openxmlformats.org/markup-compatibility/2006" xmlns:p14="http://schemas.microsoft.com/office/powerpoint/2010/main">
    <mc:Choice Requires="p14">
      <p:transition spd="slow" p14:dur="2000" advTm="50015"/>
    </mc:Choice>
    <mc:Fallback xmlns="">
      <p:transition spd="slow" advTm="500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4|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dirty="0"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8530</TotalTime>
  <Words>811</Words>
  <Application>Microsoft Office PowerPoint</Application>
  <PresentationFormat>Widescreen</PresentationFormat>
  <Paragraphs>146</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dc:creator>
  <cp:lastModifiedBy>Daniel</cp:lastModifiedBy>
  <cp:revision>305</cp:revision>
  <dcterms:created xsi:type="dcterms:W3CDTF">2018-09-03T10:21:07Z</dcterms:created>
  <dcterms:modified xsi:type="dcterms:W3CDTF">2019-01-25T08:42:45Z</dcterms:modified>
</cp:coreProperties>
</file>